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622"/>
    <a:srgbClr val="800000"/>
    <a:srgbClr val="8F3931"/>
    <a:srgbClr val="767676"/>
    <a:srgbClr val="D6D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/>
    <p:restoredTop sz="94674"/>
  </p:normalViewPr>
  <p:slideViewPr>
    <p:cSldViewPr snapToGrid="0" snapToObjects="1">
      <p:cViewPr>
        <p:scale>
          <a:sx n="116" d="100"/>
          <a:sy n="11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" name="Rectangle 23"/>
          <p:cNvSpPr>
            <a:spLocks noChangeAspect="1"/>
          </p:cNvSpPr>
          <p:nvPr userDrawn="1"/>
        </p:nvSpPr>
        <p:spPr>
          <a:xfrm>
            <a:off x="1524001" y="625033"/>
            <a:ext cx="1005840" cy="1005840"/>
          </a:xfrm>
          <a:prstGeom prst="rect">
            <a:avLst/>
          </a:prstGeom>
          <a:noFill/>
          <a:ln>
            <a:solidFill>
              <a:srgbClr val="C166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524000" y="650299"/>
            <a:ext cx="1005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 smtClean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1200" b="0" i="0" dirty="0">
              <a:solidFill>
                <a:srgbClr val="C1662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708476" y="625034"/>
            <a:ext cx="5347504" cy="1005839"/>
          </a:xfrm>
        </p:spPr>
        <p:txBody>
          <a:bodyPr anchor="ctr">
            <a:normAutofit/>
          </a:bodyPr>
          <a:lstStyle>
            <a:lvl1pPr marL="0" indent="0">
              <a:lnSpc>
                <a:spcPts val="2500"/>
              </a:lnSpc>
              <a:buNone/>
              <a:defRPr sz="2100" baseline="0">
                <a:solidFill>
                  <a:srgbClr val="C1662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29" name="Group 28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37066"/>
              <a:ext cx="274320" cy="27432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to</a:t>
              </a:r>
              <a:r>
                <a:rPr lang="en-US" sz="900" baseline="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Lead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6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8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grpSp>
        <p:nvGrpSpPr>
          <p:cNvPr id="29" name="Group 28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6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32" name="TextBox 31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0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071868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37066"/>
              <a:ext cx="274320" cy="27432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to</a:t>
              </a:r>
              <a:r>
                <a:rPr lang="en-US" sz="900" baseline="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Lead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bg1"/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5063067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C16622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1"/>
          </p:nvPr>
        </p:nvSpPr>
        <p:spPr>
          <a:xfrm>
            <a:off x="6288480" y="2368330"/>
            <a:ext cx="5063067" cy="3425678"/>
          </a:xfrm>
        </p:spPr>
        <p:txBody>
          <a:bodyPr/>
          <a:lstStyle>
            <a:lvl1pPr marL="457200" indent="-457200">
              <a:buClr>
                <a:srgbClr val="C16622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C16622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C16622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C16622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C16622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0" name="Rectangle 19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C16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8747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C1662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11503"/>
            <a:ext cx="4005805" cy="605080"/>
            <a:chOff x="748496" y="6011503"/>
            <a:chExt cx="4005805" cy="605080"/>
          </a:xfrm>
        </p:grpSpPr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1112731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Preparing</a:t>
              </a:r>
              <a:b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C16622"/>
                  </a:solidFill>
                  <a:latin typeface="Arial" charset="0"/>
                  <a:ea typeface="Arial" charset="0"/>
                  <a:cs typeface="Arial" charset="0"/>
                </a:rPr>
                <a:t>to Lead</a:t>
              </a:r>
              <a:endParaRPr lang="en-US" sz="900" dirty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7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1" r:id="rId6"/>
    <p:sldLayoutId id="214748366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C16622"/>
        </a:buClr>
        <a:buFont typeface="LucidaGrande" charset="0"/>
        <a:buChar char="●"/>
        <a:defRPr sz="28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○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■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□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16622"/>
        </a:buClr>
        <a:buFont typeface="LucidaGrande" charset="0"/>
        <a:buChar char="-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Team Lead Orientation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sample orientation presentation that establishes expectations for Team </a:t>
            </a:r>
            <a:r>
              <a:rPr lang="en-US" dirty="0"/>
              <a:t>L</a:t>
            </a:r>
            <a:r>
              <a:rPr lang="en-US" dirty="0" smtClean="0"/>
              <a:t>eads and can be used as a guide for establishing a district and/or school-based program for Team Leads.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Strengthening Success Team </a:t>
            </a:r>
            <a:br>
              <a:rPr lang="en-US" dirty="0" smtClean="0"/>
            </a:br>
            <a:r>
              <a:rPr lang="en-US" dirty="0" smtClean="0"/>
              <a:t>Lead Capacity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4542298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9" y="702603"/>
            <a:ext cx="1005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i="0" dirty="0" smtClean="0">
                <a:solidFill>
                  <a:srgbClr val="C16622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6200" b="1" i="0" dirty="0">
              <a:solidFill>
                <a:srgbClr val="C1662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2462" y="935387"/>
            <a:ext cx="4886632" cy="5035969"/>
          </a:xfr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833376" y="1503963"/>
            <a:ext cx="5279556" cy="124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16622"/>
              </a:buClr>
              <a:buFont typeface="LucidaGrande" charset="0"/>
              <a:buNone/>
              <a:defRPr sz="3200" b="1" i="0" kern="1200" baseline="0">
                <a:solidFill>
                  <a:srgbClr val="C16622"/>
                </a:solidFill>
                <a:latin typeface="Arial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○"/>
              <a:defRPr sz="24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■"/>
              <a:defRPr sz="20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□"/>
              <a:defRPr sz="18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-"/>
              <a:defRPr sz="18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How is the On-Track </a:t>
            </a:r>
            <a:br>
              <a:rPr lang="en-US" altLang="en-US" smtClean="0"/>
            </a:br>
            <a:r>
              <a:rPr lang="en-US" altLang="en-US" smtClean="0"/>
              <a:t>Indicator Related to </a:t>
            </a:r>
            <a:br>
              <a:rPr lang="en-US" altLang="en-US" smtClean="0"/>
            </a:br>
            <a:r>
              <a:rPr lang="en-US" altLang="en-US" smtClean="0"/>
              <a:t>Graduation?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462" y="1006298"/>
            <a:ext cx="5437554" cy="5029200"/>
          </a:xfrm>
          <a:prstGeom prst="rect">
            <a:avLst/>
          </a:prstGeom>
          <a:ln>
            <a:solidFill>
              <a:srgbClr val="6F4E7E"/>
            </a:solidFill>
            <a:miter lim="800000"/>
            <a:headEnd/>
            <a:tailEnd/>
          </a:ln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833376" y="1503963"/>
            <a:ext cx="5279556" cy="124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16622"/>
              </a:buClr>
              <a:buFont typeface="LucidaGrande" charset="0"/>
              <a:buNone/>
              <a:defRPr sz="3200" b="1" i="0" kern="1200" baseline="0">
                <a:solidFill>
                  <a:srgbClr val="C16622"/>
                </a:solidFill>
                <a:latin typeface="Arial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○"/>
              <a:defRPr sz="24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■"/>
              <a:defRPr sz="20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□"/>
              <a:defRPr sz="18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16622"/>
              </a:buClr>
              <a:buFont typeface="LucidaGrande" charset="0"/>
              <a:buChar char="-"/>
              <a:defRPr sz="1800" kern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How is the On-Track </a:t>
            </a:r>
            <a:br>
              <a:rPr lang="en-US" altLang="en-US" smtClean="0"/>
            </a:br>
            <a:r>
              <a:rPr lang="en-US" altLang="en-US" smtClean="0"/>
              <a:t>Indicator Related to </a:t>
            </a:r>
            <a:br>
              <a:rPr lang="en-US" altLang="en-US" smtClean="0"/>
            </a:br>
            <a:r>
              <a:rPr lang="en-US" altLang="en-US" smtClean="0"/>
              <a:t>Graduation?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1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Teacher-student trust</a:t>
            </a:r>
          </a:p>
          <a:p>
            <a:r>
              <a:rPr lang="en-US" altLang="en-US" dirty="0" smtClean="0"/>
              <a:t>Teacher personal support</a:t>
            </a:r>
          </a:p>
          <a:p>
            <a:r>
              <a:rPr lang="en-US" altLang="en-US" dirty="0" smtClean="0"/>
              <a:t>Schoolwide “academic press” for the future</a:t>
            </a:r>
          </a:p>
          <a:p>
            <a:r>
              <a:rPr lang="en-US" altLang="en-US" dirty="0" smtClean="0"/>
              <a:t>Importance of high school for the future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Student-Teacher Relationships Matter!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Work of Freshman Success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Freshman Connection:</a:t>
            </a:r>
          </a:p>
          <a:p>
            <a:r>
              <a:rPr lang="en-US" dirty="0" smtClean="0"/>
              <a:t>Early acclimation to high school</a:t>
            </a:r>
          </a:p>
          <a:p>
            <a:r>
              <a:rPr lang="en-US" dirty="0" smtClean="0"/>
              <a:t>Pre-identification of and  early support for struggling incoming freshmen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Transition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Freshman Success Team: </a:t>
            </a:r>
          </a:p>
          <a:p>
            <a:r>
              <a:rPr lang="en-US" dirty="0" smtClean="0"/>
              <a:t>Yearlong personal and professional support system for students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</p:spTree>
    <p:extLst>
      <p:ext uri="{BB962C8B-B14F-4D97-AF65-F5344CB8AC3E}">
        <p14:creationId xmlns:p14="http://schemas.microsoft.com/office/powerpoint/2010/main" val="3013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/>
              <a:t>eighth-to-ninth </a:t>
            </a:r>
            <a:r>
              <a:rPr lang="en-US" dirty="0" smtClean="0"/>
              <a:t>grade transition support so that increasing numbers of freshmen are on track to graduate from Chicago Public Schools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work for Freshman Success Teams?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General Education teachers</a:t>
            </a:r>
          </a:p>
          <a:p>
            <a:r>
              <a:rPr lang="en-US" dirty="0" smtClean="0"/>
              <a:t> Special Education teachers</a:t>
            </a:r>
          </a:p>
          <a:p>
            <a:r>
              <a:rPr lang="en-US" dirty="0" smtClean="0"/>
              <a:t> Administration</a:t>
            </a:r>
          </a:p>
          <a:p>
            <a:r>
              <a:rPr lang="en-US" dirty="0" smtClean="0"/>
              <a:t> Student advocate/dean</a:t>
            </a:r>
          </a:p>
          <a:p>
            <a:r>
              <a:rPr lang="en-US" dirty="0" smtClean="0"/>
              <a:t> Counselor</a:t>
            </a:r>
          </a:p>
          <a:p>
            <a:r>
              <a:rPr lang="en-US" dirty="0" smtClean="0"/>
              <a:t> Data </a:t>
            </a:r>
            <a:r>
              <a:rPr lang="en-US" dirty="0"/>
              <a:t>technician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Freshman Success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regularly with time sufficient for the work</a:t>
            </a:r>
          </a:p>
          <a:p>
            <a:r>
              <a:rPr lang="en-US" dirty="0" smtClean="0"/>
              <a:t>Contribute toward attaining freshman On-Track, attendance, and behavior/student connection goals</a:t>
            </a:r>
          </a:p>
          <a:p>
            <a:r>
              <a:rPr lang="en-US" dirty="0" smtClean="0"/>
              <a:t>Develop, implement, and track interventions for targeted students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Freshman Success Team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 the data </a:t>
            </a:r>
          </a:p>
          <a:p>
            <a:pPr lvl="1"/>
            <a:r>
              <a:rPr lang="en-US" dirty="0" smtClean="0"/>
              <a:t>Course performance (Grades, D’s and F’s)</a:t>
            </a:r>
          </a:p>
          <a:p>
            <a:pPr lvl="1"/>
            <a:r>
              <a:rPr lang="en-US" dirty="0" smtClean="0"/>
              <a:t>Point-in-time On-Track rates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Discipline reports</a:t>
            </a:r>
          </a:p>
          <a:p>
            <a:r>
              <a:rPr lang="en-US" dirty="0" smtClean="0"/>
              <a:t>Use data to develop, implement, and track progress of targeted interventions to improve student performance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is Our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universal expectations for students</a:t>
            </a:r>
          </a:p>
          <a:p>
            <a:r>
              <a:rPr lang="en-US" dirty="0" smtClean="0"/>
              <a:t>Provide multiple and varied opportunities for students to succeed</a:t>
            </a:r>
          </a:p>
          <a:p>
            <a:r>
              <a:rPr lang="en-US" dirty="0" smtClean="0"/>
              <a:t>Employ solutions-oriented communication</a:t>
            </a:r>
          </a:p>
          <a:p>
            <a:r>
              <a:rPr lang="en-US" dirty="0" smtClean="0"/>
              <a:t>Conduct timely joint student/parent conferences</a:t>
            </a:r>
          </a:p>
          <a:p>
            <a:r>
              <a:rPr lang="en-US" dirty="0" smtClean="0"/>
              <a:t>Celebrate successes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Community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Team Lead Orientation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Freshman Success </a:t>
            </a:r>
            <a:r>
              <a:rPr lang="en-US" dirty="0" smtClean="0"/>
              <a:t>Collaborative</a:t>
            </a:r>
            <a:br>
              <a:rPr lang="en-US" dirty="0" smtClean="0"/>
            </a:br>
            <a:r>
              <a:rPr lang="en-US" dirty="0" smtClean="0"/>
              <a:t>Summer </a:t>
            </a:r>
            <a:r>
              <a:rPr lang="en-US" dirty="0"/>
              <a:t>Conference </a:t>
            </a:r>
          </a:p>
          <a:p>
            <a:r>
              <a:rPr lang="en-US" dirty="0" smtClean="0"/>
              <a:t>August 30,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Mantle of Team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development</a:t>
            </a:r>
          </a:p>
          <a:p>
            <a:r>
              <a:rPr lang="en-US" dirty="0" smtClean="0"/>
              <a:t>Containing the work</a:t>
            </a:r>
          </a:p>
          <a:p>
            <a:r>
              <a:rPr lang="en-US" dirty="0" smtClean="0"/>
              <a:t>Upward management</a:t>
            </a:r>
          </a:p>
          <a:p>
            <a:r>
              <a:rPr lang="en-US" dirty="0" smtClean="0"/>
              <a:t>Community development</a:t>
            </a:r>
          </a:p>
          <a:p>
            <a:r>
              <a:rPr lang="en-US" dirty="0" smtClean="0"/>
              <a:t>Personal-professional resilience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Foci for Team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agreements</a:t>
            </a:r>
          </a:p>
          <a:p>
            <a:r>
              <a:rPr lang="en-US" dirty="0" smtClean="0"/>
              <a:t>Coordinate and utilize team members’ talents toward freshman success goals (On-Track, attendance, course performance, behavior)</a:t>
            </a:r>
          </a:p>
          <a:p>
            <a:r>
              <a:rPr lang="en-US" dirty="0" smtClean="0"/>
              <a:t>Coordinate resources and training</a:t>
            </a:r>
          </a:p>
          <a:p>
            <a:r>
              <a:rPr lang="en-US" dirty="0" smtClean="0"/>
              <a:t>Motivate the team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Team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development of and progress on goals</a:t>
            </a:r>
          </a:p>
          <a:p>
            <a:r>
              <a:rPr lang="en-US" dirty="0" smtClean="0"/>
              <a:t>Develop meeting agendas focused on freshman success</a:t>
            </a:r>
          </a:p>
          <a:p>
            <a:r>
              <a:rPr lang="en-US" dirty="0" smtClean="0"/>
              <a:t>Utilize appropriate protocols in facilitating meetings, including those for data analysis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Containing the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Regularly communicate team progress</a:t>
            </a:r>
          </a:p>
          <a:p>
            <a:r>
              <a:rPr lang="en-US" smtClean="0"/>
              <a:t>Advocate for resources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Upward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Advocate for students</a:t>
            </a:r>
          </a:p>
          <a:p>
            <a:r>
              <a:rPr lang="en-US" smtClean="0"/>
              <a:t>Coordinate assemblies and celebrations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Community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capacity to utilize freshman-specific tools from Chicago Public Schools </a:t>
            </a:r>
          </a:p>
          <a:p>
            <a:r>
              <a:rPr lang="en-US" dirty="0" smtClean="0"/>
              <a:t>Acquire tools and strategies that increase team effectiveness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Personal-Professional Resilience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Your Professional Support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Freshman Success Collaborative:</a:t>
            </a:r>
          </a:p>
          <a:p>
            <a:r>
              <a:rPr lang="en-US" dirty="0" smtClean="0"/>
              <a:t>Monthly meetings </a:t>
            </a:r>
          </a:p>
          <a:p>
            <a:r>
              <a:rPr lang="en-US" dirty="0" smtClean="0"/>
              <a:t>Sharing promising practices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Data examination</a:t>
            </a:r>
          </a:p>
          <a:p>
            <a:r>
              <a:rPr lang="en-US" dirty="0" smtClean="0"/>
              <a:t>Practicing protocols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Provided by the District and Network for College Success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6288480" y="2368330"/>
            <a:ext cx="5563209" cy="3425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On-Site Coaching:</a:t>
            </a:r>
          </a:p>
          <a:p>
            <a:r>
              <a:rPr lang="en-US" dirty="0" smtClean="0"/>
              <a:t>Provided by District or Network for College Success coach</a:t>
            </a:r>
          </a:p>
          <a:p>
            <a:r>
              <a:rPr lang="en-US" dirty="0" smtClean="0"/>
              <a:t>Support around moving key performance indicators</a:t>
            </a:r>
          </a:p>
          <a:p>
            <a:r>
              <a:rPr lang="en-US" dirty="0" smtClean="0"/>
              <a:t>Personal-professional goal(s)</a:t>
            </a:r>
          </a:p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</p:spTree>
    <p:extLst>
      <p:ext uri="{BB962C8B-B14F-4D97-AF65-F5344CB8AC3E}">
        <p14:creationId xmlns:p14="http://schemas.microsoft.com/office/powerpoint/2010/main" val="11547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Increase understanding of expectations around freshman success work </a:t>
            </a:r>
          </a:p>
          <a:p>
            <a:r>
              <a:rPr lang="en-US" altLang="en-US" dirty="0" smtClean="0"/>
              <a:t>Distinguish overall and one-on-one supports Success Team </a:t>
            </a:r>
            <a:r>
              <a:rPr lang="en-US" altLang="en-US" dirty="0"/>
              <a:t>L</a:t>
            </a:r>
            <a:r>
              <a:rPr lang="en-US" altLang="en-US" dirty="0" smtClean="0"/>
              <a:t>eads will receive</a:t>
            </a:r>
          </a:p>
          <a:p>
            <a:r>
              <a:rPr lang="en-US" altLang="en-US" dirty="0" smtClean="0"/>
              <a:t>Partner with a cohort member for personal support</a:t>
            </a:r>
          </a:p>
          <a:p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mtClean="0"/>
              <a:t>Outcomes for This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Name and School</a:t>
            </a:r>
          </a:p>
          <a:p>
            <a:r>
              <a:rPr lang="en-US" altLang="en-US" smtClean="0"/>
              <a:t>One hope and one concern about your role </a:t>
            </a:r>
            <a:br>
              <a:rPr lang="en-US" altLang="en-US" smtClean="0"/>
            </a:br>
            <a:r>
              <a:rPr lang="en-US" altLang="en-US" smtClean="0"/>
              <a:t>in the upcoming year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focus on transition?</a:t>
            </a:r>
          </a:p>
          <a:p>
            <a:r>
              <a:rPr lang="en-US" altLang="en-US" dirty="0" smtClean="0"/>
              <a:t>The charge for Freshman Success Teams</a:t>
            </a:r>
          </a:p>
          <a:p>
            <a:r>
              <a:rPr lang="en-US" altLang="en-US" dirty="0" smtClean="0"/>
              <a:t>The mantle of freshman team leadership</a:t>
            </a:r>
          </a:p>
          <a:p>
            <a:r>
              <a:rPr lang="en-US" altLang="en-US" dirty="0" smtClean="0"/>
              <a:t>Your professional support system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Focusing on Transition</a:t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measure of progress during the first year of high school</a:t>
            </a:r>
          </a:p>
          <a:p>
            <a:r>
              <a:rPr lang="en-US" altLang="en-US" dirty="0" smtClean="0"/>
              <a:t>An On-Track student has no more than one semester F in a core subject</a:t>
            </a:r>
          </a:p>
          <a:p>
            <a:pPr lvl="1"/>
            <a:r>
              <a:rPr lang="en-US" altLang="en-US" dirty="0" smtClean="0"/>
              <a:t>English, reading, math, science, or social studies</a:t>
            </a:r>
          </a:p>
          <a:p>
            <a:r>
              <a:rPr lang="en-US" altLang="en-US" dirty="0" smtClean="0"/>
              <a:t>An On-Track student has accumulated five full course credits (in any subject)</a:t>
            </a:r>
          </a:p>
          <a:p>
            <a:pPr lvl="1"/>
            <a:r>
              <a:rPr lang="en-US" altLang="en-US" dirty="0" smtClean="0"/>
              <a:t>The number required to move to 10th grade in Chicago Public Schools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 smtClean="0"/>
              <a:t>Freshman On-Track Indicator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3376" y="1610499"/>
            <a:ext cx="5262624" cy="1035049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How is the On-Track Indicator Related to Graduation?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8"/>
          <a:stretch/>
        </p:blipFill>
        <p:spPr>
          <a:xfrm>
            <a:off x="6493864" y="880534"/>
            <a:ext cx="4437062" cy="518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Success Team </a:t>
            </a:r>
            <a:br>
              <a:rPr lang="en-US" dirty="0"/>
            </a:br>
            <a:r>
              <a:rPr lang="en-US" dirty="0"/>
              <a:t>Lead Capacity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3376" y="1503963"/>
            <a:ext cx="5279556" cy="1248113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How is the </a:t>
            </a:r>
            <a:r>
              <a:rPr lang="en-US" altLang="en-US" smtClean="0"/>
              <a:t>On-Track </a:t>
            </a:r>
            <a:br>
              <a:rPr lang="en-US" altLang="en-US" smtClean="0"/>
            </a:br>
            <a:r>
              <a:rPr lang="en-US" altLang="en-US" smtClean="0"/>
              <a:t>Indicator Related to </a:t>
            </a:r>
            <a:br>
              <a:rPr lang="en-US" altLang="en-US" smtClean="0"/>
            </a:br>
            <a:r>
              <a:rPr lang="en-US" altLang="en-US" smtClean="0"/>
              <a:t>Graduation</a:t>
            </a:r>
            <a:r>
              <a:rPr lang="en-US" altLang="en-US" dirty="0" smtClean="0"/>
              <a:t>?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t="5202"/>
          <a:stretch/>
        </p:blipFill>
        <p:spPr bwMode="auto">
          <a:xfrm>
            <a:off x="6112932" y="977948"/>
            <a:ext cx="5163554" cy="50292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4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642</Words>
  <Application>Microsoft Office PowerPoint</Application>
  <PresentationFormat>Custom</PresentationFormat>
  <Paragraphs>128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Team Lead Orientation</vt:lpstr>
      <vt:lpstr>Team Lead Orientation</vt:lpstr>
      <vt:lpstr>Strengthening Success Team  Lead Capacity</vt:lpstr>
      <vt:lpstr>Strengthening Success Team  Lead Capacity</vt:lpstr>
      <vt:lpstr>Strengthening Success Team  Lead Capacity</vt:lpstr>
      <vt:lpstr>Focusing on Transition 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The Work of Freshman Success Teams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The Mantle of Team Leadership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Strengthening Success Team  Lead Capacity</vt:lpstr>
      <vt:lpstr>Your Professional Support System</vt:lpstr>
      <vt:lpstr>Strengthening Success Team  Lead Capacity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Kish</dc:creator>
  <cp:lastModifiedBy>Baer, Meghan</cp:lastModifiedBy>
  <cp:revision>79</cp:revision>
  <dcterms:created xsi:type="dcterms:W3CDTF">2016-06-16T19:07:20Z</dcterms:created>
  <dcterms:modified xsi:type="dcterms:W3CDTF">2017-08-08T18:54:16Z</dcterms:modified>
</cp:coreProperties>
</file>