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70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CCC1DA"/>
    <a:srgbClr val="FCD5B5"/>
    <a:srgbClr val="984807"/>
    <a:srgbClr val="155F83"/>
    <a:srgbClr val="0F425C"/>
    <a:srgbClr val="767676"/>
    <a:srgbClr val="800000"/>
    <a:srgbClr val="D6D6CE"/>
    <a:srgbClr val="8F3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/>
    <p:restoredTop sz="94674"/>
  </p:normalViewPr>
  <p:slideViewPr>
    <p:cSldViewPr snapToGrid="0" snapToObjects="1">
      <p:cViewPr>
        <p:scale>
          <a:sx n="117" d="100"/>
          <a:sy n="117" d="100"/>
        </p:scale>
        <p:origin x="-10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2" d="100"/>
          <a:sy n="112" d="100"/>
        </p:scale>
        <p:origin x="52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0189-F616-8C4D-BA8F-AA2B39CE987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92C5-5D62-E844-B81A-53D8F56D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71868"/>
            <a:ext cx="12192000" cy="4786132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22894"/>
            <a:ext cx="9144000" cy="20574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66902"/>
            <a:ext cx="9144000" cy="978089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524001" y="625033"/>
            <a:ext cx="1005840" cy="1005840"/>
          </a:xfrm>
          <a:prstGeom prst="rect">
            <a:avLst/>
          </a:prstGeom>
          <a:noFill/>
          <a:ln>
            <a:solidFill>
              <a:srgbClr val="155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0" y="650299"/>
            <a:ext cx="1005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1200" b="0" i="0" dirty="0">
              <a:solidFill>
                <a:srgbClr val="155F8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2708476" y="625034"/>
            <a:ext cx="5347504" cy="1005839"/>
          </a:xfrm>
        </p:spPr>
        <p:txBody>
          <a:bodyPr anchor="ctr">
            <a:normAutofit/>
          </a:bodyPr>
          <a:lstStyle>
            <a:lvl1pPr marL="0" indent="0">
              <a:lnSpc>
                <a:spcPts val="2500"/>
              </a:lnSpc>
              <a:buNone/>
              <a:defRPr sz="2100" baseline="0">
                <a:solidFill>
                  <a:srgbClr val="155F8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5669"/>
            <a:ext cx="1457738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" y="6052440"/>
              <a:ext cx="274320" cy="2743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60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833376" y="403931"/>
            <a:ext cx="731520" cy="73152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3375" y="473362"/>
            <a:ext cx="73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"/>
            <a:ext cx="12192000" cy="137160"/>
          </a:xfrm>
          <a:prstGeom prst="rect">
            <a:avLst/>
          </a:prstGeom>
          <a:solidFill>
            <a:srgbClr val="0F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3928" y="411480"/>
            <a:ext cx="9719872" cy="732438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800" baseline="0">
                <a:solidFill>
                  <a:srgbClr val="155F83"/>
                </a:solidFill>
              </a:defRPr>
            </a:lvl1pPr>
          </a:lstStyle>
          <a:p>
            <a:r>
              <a:rPr lang="en-US" dirty="0" smtClean="0"/>
              <a:t>Ongoing Research from the </a:t>
            </a:r>
            <a:br>
              <a:rPr lang="en-US" dirty="0" smtClean="0"/>
            </a:br>
            <a:r>
              <a:rPr lang="en-US" dirty="0" err="1" smtClean="0"/>
              <a:t>UChicago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10515600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55" y="6125669"/>
            <a:ext cx="1457738" cy="4572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5" y="6041982"/>
              <a:ext cx="274320" cy="2743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6480"/>
            <a:ext cx="1457739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33377" y="407929"/>
            <a:ext cx="731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0"/>
          </p:nvPr>
        </p:nvSpPr>
        <p:spPr>
          <a:xfrm>
            <a:off x="833376" y="1539475"/>
            <a:ext cx="10518172" cy="677945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 baseline="0">
                <a:solidFill>
                  <a:srgbClr val="155F83"/>
                </a:solidFill>
                <a:latin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6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10515600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55" y="6125669"/>
            <a:ext cx="1457738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6480"/>
            <a:ext cx="1457739" cy="4572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33376" y="1539475"/>
            <a:ext cx="10518172" cy="677945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 baseline="0">
                <a:solidFill>
                  <a:srgbClr val="155F83"/>
                </a:solidFill>
                <a:latin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sp>
        <p:nvSpPr>
          <p:cNvPr id="31" name="Rectangle 30"/>
          <p:cNvSpPr>
            <a:spLocks noChangeAspect="1"/>
          </p:cNvSpPr>
          <p:nvPr userDrawn="1"/>
        </p:nvSpPr>
        <p:spPr>
          <a:xfrm>
            <a:off x="833376" y="403931"/>
            <a:ext cx="731520" cy="73152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3375" y="473362"/>
            <a:ext cx="73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37160"/>
            <a:ext cx="12192000" cy="137160"/>
          </a:xfrm>
          <a:prstGeom prst="rect">
            <a:avLst/>
          </a:prstGeom>
          <a:solidFill>
            <a:srgbClr val="0F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1633928" y="411480"/>
            <a:ext cx="9719872" cy="732438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800" baseline="0">
                <a:solidFill>
                  <a:srgbClr val="155F83"/>
                </a:solidFill>
              </a:defRPr>
            </a:lvl1pPr>
          </a:lstStyle>
          <a:p>
            <a:r>
              <a:rPr lang="en-US" dirty="0" smtClean="0"/>
              <a:t>Ongoing Research from the </a:t>
            </a:r>
            <a:br>
              <a:rPr lang="en-US" dirty="0" smtClean="0"/>
            </a:br>
            <a:r>
              <a:rPr lang="en-US" dirty="0" err="1" smtClean="0"/>
              <a:t>UChicago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833377" y="407929"/>
            <a:ext cx="731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5" y="6041982"/>
              <a:ext cx="274320" cy="2743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0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10515600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55" y="6125669"/>
            <a:ext cx="1457738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6480"/>
            <a:ext cx="1457739" cy="4572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33376" y="1539475"/>
            <a:ext cx="10518172" cy="677945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 baseline="0">
                <a:solidFill>
                  <a:srgbClr val="155F83"/>
                </a:solidFill>
                <a:latin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sp>
        <p:nvSpPr>
          <p:cNvPr id="31" name="Rectangle 30"/>
          <p:cNvSpPr>
            <a:spLocks noChangeAspect="1"/>
          </p:cNvSpPr>
          <p:nvPr userDrawn="1"/>
        </p:nvSpPr>
        <p:spPr>
          <a:xfrm>
            <a:off x="833376" y="403931"/>
            <a:ext cx="731520" cy="73152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3375" y="473362"/>
            <a:ext cx="73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37160"/>
            <a:ext cx="12192000" cy="137160"/>
          </a:xfrm>
          <a:prstGeom prst="rect">
            <a:avLst/>
          </a:prstGeom>
          <a:solidFill>
            <a:srgbClr val="0F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1633928" y="411480"/>
            <a:ext cx="9719872" cy="732438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800" baseline="0">
                <a:solidFill>
                  <a:srgbClr val="155F83"/>
                </a:solidFill>
              </a:defRPr>
            </a:lvl1pPr>
          </a:lstStyle>
          <a:p>
            <a:r>
              <a:rPr lang="en-US" dirty="0" smtClean="0"/>
              <a:t>Ongoing Research from the </a:t>
            </a:r>
            <a:br>
              <a:rPr lang="en-US" dirty="0" smtClean="0"/>
            </a:br>
            <a:r>
              <a:rPr lang="en-US" dirty="0" err="1" smtClean="0"/>
              <a:t>UChicago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833377" y="407929"/>
            <a:ext cx="731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5" y="6041982"/>
              <a:ext cx="274320" cy="2743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10515600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55" y="6125669"/>
            <a:ext cx="1457738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6480"/>
            <a:ext cx="1457739" cy="4572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33376" y="1539475"/>
            <a:ext cx="10518172" cy="677945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 baseline="0">
                <a:solidFill>
                  <a:srgbClr val="155F83"/>
                </a:solidFill>
                <a:latin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sp>
        <p:nvSpPr>
          <p:cNvPr id="31" name="Rectangle 30"/>
          <p:cNvSpPr>
            <a:spLocks noChangeAspect="1"/>
          </p:cNvSpPr>
          <p:nvPr userDrawn="1"/>
        </p:nvSpPr>
        <p:spPr>
          <a:xfrm>
            <a:off x="833376" y="403931"/>
            <a:ext cx="731520" cy="73152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3375" y="473362"/>
            <a:ext cx="73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37160"/>
            <a:ext cx="12192000" cy="137160"/>
          </a:xfrm>
          <a:prstGeom prst="rect">
            <a:avLst/>
          </a:prstGeom>
          <a:solidFill>
            <a:srgbClr val="0F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1633928" y="411480"/>
            <a:ext cx="9719872" cy="732438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800" baseline="0">
                <a:solidFill>
                  <a:srgbClr val="155F83"/>
                </a:solidFill>
              </a:defRPr>
            </a:lvl1pPr>
          </a:lstStyle>
          <a:p>
            <a:r>
              <a:rPr lang="en-US" dirty="0" smtClean="0"/>
              <a:t>Ongoing Research from the </a:t>
            </a:r>
            <a:br>
              <a:rPr lang="en-US" dirty="0" smtClean="0"/>
            </a:br>
            <a:r>
              <a:rPr lang="en-US" dirty="0" err="1" smtClean="0"/>
              <a:t>UChicago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833377" y="407929"/>
            <a:ext cx="731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5" y="6041982"/>
              <a:ext cx="274320" cy="2743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71868"/>
            <a:ext cx="12192000" cy="4786132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5669"/>
            <a:ext cx="1457738" cy="457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2522894"/>
            <a:ext cx="9144000" cy="20574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4666902"/>
            <a:ext cx="9144000" cy="978089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07186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" y="6052440"/>
              <a:ext cx="274320" cy="27432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bg1"/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4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5063067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55" y="6125669"/>
            <a:ext cx="1457738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6126480"/>
            <a:ext cx="1457739" cy="457200"/>
          </a:xfrm>
          <a:prstGeom prst="rect">
            <a:avLst/>
          </a:prstGeom>
        </p:spPr>
      </p:pic>
      <p:sp>
        <p:nvSpPr>
          <p:cNvPr id="20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33376" y="1539475"/>
            <a:ext cx="10518172" cy="677945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 baseline="0">
                <a:solidFill>
                  <a:srgbClr val="155F83"/>
                </a:solidFill>
                <a:latin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6288480" y="2368330"/>
            <a:ext cx="5063067" cy="3425678"/>
          </a:xfrm>
        </p:spPr>
        <p:txBody>
          <a:bodyPr/>
          <a:lstStyle>
            <a:lvl1pPr marL="457200" indent="-457200">
              <a:buClr>
                <a:srgbClr val="155F83"/>
              </a:buClr>
              <a:buFont typeface="LucidaGrande" charset="0"/>
              <a:buChar char="●"/>
              <a:defRPr>
                <a:solidFill>
                  <a:srgbClr val="767676"/>
                </a:solidFill>
              </a:defRPr>
            </a:lvl1pPr>
            <a:lvl2pPr marL="914400" indent="-457200">
              <a:buClr>
                <a:srgbClr val="155F83"/>
              </a:buClr>
              <a:buFont typeface="LucidaGrande" charset="0"/>
              <a:buChar char="○"/>
              <a:defRPr>
                <a:solidFill>
                  <a:srgbClr val="767676"/>
                </a:solidFill>
              </a:defRPr>
            </a:lvl2pPr>
            <a:lvl3pPr marL="1371600" indent="-457200">
              <a:buClr>
                <a:srgbClr val="155F83"/>
              </a:buClr>
              <a:buFont typeface="LucidaGrande" charset="0"/>
              <a:buChar char="■"/>
              <a:defRPr>
                <a:solidFill>
                  <a:srgbClr val="767676"/>
                </a:solidFill>
              </a:defRPr>
            </a:lvl3pPr>
            <a:lvl4pPr marL="1828800" indent="-457200">
              <a:buClr>
                <a:srgbClr val="155F83"/>
              </a:buClr>
              <a:buFont typeface="LucidaGrande" charset="0"/>
              <a:buChar char="□"/>
              <a:defRPr>
                <a:solidFill>
                  <a:srgbClr val="767676"/>
                </a:solidFill>
              </a:defRPr>
            </a:lvl4pPr>
            <a:lvl5pPr marL="2286000" indent="-457200">
              <a:buClr>
                <a:srgbClr val="155F83"/>
              </a:buClr>
              <a:buFont typeface="LucidaGrande" charset="0"/>
              <a:buChar char="-"/>
              <a:defRPr>
                <a:solidFill>
                  <a:srgbClr val="76767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6186271"/>
            <a:ext cx="914400" cy="322118"/>
          </a:xfrm>
          <a:prstGeom prst="rect">
            <a:avLst/>
          </a:prstGeom>
        </p:spPr>
      </p:pic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833376" y="403931"/>
            <a:ext cx="731520" cy="73152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33375" y="473362"/>
            <a:ext cx="73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40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155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0" y="137160"/>
            <a:ext cx="12192000" cy="137160"/>
          </a:xfrm>
          <a:prstGeom prst="rect">
            <a:avLst/>
          </a:prstGeom>
          <a:solidFill>
            <a:srgbClr val="0F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633928" y="411480"/>
            <a:ext cx="9719872" cy="732438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800" baseline="0">
                <a:solidFill>
                  <a:srgbClr val="155F83"/>
                </a:solidFill>
              </a:defRPr>
            </a:lvl1pPr>
          </a:lstStyle>
          <a:p>
            <a:r>
              <a:rPr lang="en-US" dirty="0" smtClean="0"/>
              <a:t>Ongoing Research from the </a:t>
            </a:r>
            <a:br>
              <a:rPr lang="en-US" dirty="0" smtClean="0"/>
            </a:br>
            <a:r>
              <a:rPr lang="en-US" dirty="0" err="1" smtClean="0"/>
              <a:t>UChicago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33377" y="407929"/>
            <a:ext cx="731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 SET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48496" y="6005961"/>
            <a:ext cx="4005805" cy="610622"/>
            <a:chOff x="748496" y="6005961"/>
            <a:chExt cx="4005805" cy="61062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5" y="6041982"/>
              <a:ext cx="274320" cy="27432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748496" y="6385751"/>
              <a:ext cx="4005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NCS FRESHMAN ON-TRACK TOOLKIT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1104071" y="6005961"/>
              <a:ext cx="263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Understanding Research </a:t>
              </a:r>
              <a:b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dirty="0" smtClean="0">
                  <a:solidFill>
                    <a:srgbClr val="155F83"/>
                  </a:solidFill>
                  <a:latin typeface="Arial" charset="0"/>
                  <a:ea typeface="Arial" charset="0"/>
                  <a:cs typeface="Arial" charset="0"/>
                </a:rPr>
                <a:t>&amp; Applying Data</a:t>
              </a:r>
              <a:endParaRPr lang="en-US" sz="900" dirty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286297" y="6305870"/>
            <a:ext cx="162763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fld id="{60044581-6969-864E-A071-41275FEF74B7}" type="slidenum">
              <a: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algn="ctr"/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6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D143-F6DF-574F-B20F-6400649DF345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83E-2689-A647-91F5-D5520EE1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155F83"/>
        </a:buClr>
        <a:buFont typeface="LucidaGrande" charset="0"/>
        <a:buChar char="●"/>
        <a:defRPr sz="28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55F83"/>
        </a:buClr>
        <a:buFont typeface="LucidaGrande" charset="0"/>
        <a:buChar char="○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55F83"/>
        </a:buClr>
        <a:buFont typeface="LucidaGrande" charset="0"/>
        <a:buChar char="■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55F83"/>
        </a:buClr>
        <a:buFont typeface="LucidaGrande" charset="0"/>
        <a:buChar char="□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55F83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the Risk and Opportunity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3999" y="4519945"/>
            <a:ext cx="9144000" cy="9780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000" dirty="0"/>
              <a:t>This slide deck breaks down the data system that Chicago </a:t>
            </a:r>
            <a:r>
              <a:rPr lang="en-US" sz="1000" dirty="0" smtClean="0"/>
              <a:t>schools now </a:t>
            </a:r>
            <a:r>
              <a:rPr lang="en-US" sz="1000" dirty="0"/>
              <a:t>use to monitor freshman success. As the On-Track </a:t>
            </a:r>
            <a:r>
              <a:rPr lang="en-US" sz="1000" dirty="0" smtClean="0"/>
              <a:t>work evolved</a:t>
            </a:r>
            <a:r>
              <a:rPr lang="en-US" sz="1000" dirty="0"/>
              <a:t>, UChicago Consortium researchers and the Network </a:t>
            </a:r>
            <a:r>
              <a:rPr lang="en-US" sz="1000" dirty="0" smtClean="0"/>
              <a:t>for College </a:t>
            </a:r>
            <a:r>
              <a:rPr lang="en-US" sz="1000" dirty="0"/>
              <a:t>Success collaborated to develop a broader data </a:t>
            </a:r>
            <a:r>
              <a:rPr lang="en-US" sz="1000" dirty="0" smtClean="0"/>
              <a:t>framework to </a:t>
            </a:r>
            <a:r>
              <a:rPr lang="en-US" sz="1000" dirty="0"/>
              <a:t>guide improvement efforts. Called the Risk and </a:t>
            </a:r>
            <a:r>
              <a:rPr lang="en-US" sz="1000" dirty="0" smtClean="0"/>
              <a:t>Opportunity Framework</a:t>
            </a:r>
            <a:r>
              <a:rPr lang="en-US" sz="1000" dirty="0"/>
              <a:t>, it now functions as a detailed early warning </a:t>
            </a:r>
            <a:r>
              <a:rPr lang="en-US" sz="1000" dirty="0" smtClean="0"/>
              <a:t>indicator system </a:t>
            </a:r>
            <a:r>
              <a:rPr lang="en-US" sz="1000" dirty="0"/>
              <a:t>for monitoring freshman success in schools </a:t>
            </a:r>
            <a:r>
              <a:rPr lang="en-US" sz="1000" dirty="0" smtClean="0"/>
              <a:t>throughout Chicago</a:t>
            </a:r>
            <a:r>
              <a:rPr lang="en-US" sz="1000" dirty="0"/>
              <a:t>. Adopting this new </a:t>
            </a:r>
            <a:r>
              <a:rPr lang="en-US" sz="1000" dirty="0" smtClean="0"/>
              <a:t>and more </a:t>
            </a:r>
            <a:r>
              <a:rPr lang="en-US" sz="1000" dirty="0"/>
              <a:t>complex data system </a:t>
            </a:r>
            <a:r>
              <a:rPr lang="en-US" sz="1000" dirty="0" smtClean="0"/>
              <a:t>also helped </a:t>
            </a:r>
            <a:r>
              <a:rPr lang="en-US" sz="1000" dirty="0"/>
              <a:t>practitioners move from improving On-Track rates </a:t>
            </a:r>
            <a:r>
              <a:rPr lang="en-US" sz="1000" dirty="0" smtClean="0"/>
              <a:t>to increasing </a:t>
            </a:r>
            <a:r>
              <a:rPr lang="en-US" sz="1000" dirty="0"/>
              <a:t>freshman course performance to higher levels.</a:t>
            </a:r>
            <a:endParaRPr lang="en-US" sz="1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3999" y="4444327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3999" y="702603"/>
            <a:ext cx="1005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i="0" dirty="0" smtClean="0">
                <a:solidFill>
                  <a:srgbClr val="155F83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endParaRPr lang="en-US" sz="6200" b="1" i="0" dirty="0">
              <a:solidFill>
                <a:srgbClr val="155F8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Also in 2014, the Network for College Success began holding quarterly Performance Management sessions on freshman success for partner school leaders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66" y="1539475"/>
            <a:ext cx="6116007" cy="45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Network for College Success Data Strategists built tools to be used in schools to manage freshman success data as well as guide practice and interventions between the Performance Management sessions.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08" y="1539475"/>
            <a:ext cx="5893313" cy="42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school year </a:t>
            </a:r>
            <a:r>
              <a:rPr lang="en-US" sz="2000" dirty="0" smtClean="0"/>
              <a:t>2015-16</a:t>
            </a:r>
            <a:r>
              <a:rPr lang="en-US" sz="2000" dirty="0"/>
              <a:t>, the Network for College Success expanded quarterly Performance Management sessions to all 99 high schools in the city, serving an additional 350 educators.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9475"/>
            <a:ext cx="6009362" cy="45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8330"/>
            <a:ext cx="5257800" cy="342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Prior to 2014, the </a:t>
            </a:r>
            <a:r>
              <a:rPr lang="en-US" sz="2000" dirty="0" err="1"/>
              <a:t>UChicago</a:t>
            </a:r>
            <a:r>
              <a:rPr lang="en-US" sz="2000" dirty="0"/>
              <a:t> Consortium identified two crucial indicators for freshman success: On-Track and </a:t>
            </a:r>
            <a:r>
              <a:rPr lang="en-US" sz="2000" dirty="0" err="1"/>
              <a:t>Bs</a:t>
            </a:r>
            <a:r>
              <a:rPr lang="en-US" sz="2000" dirty="0"/>
              <a:t> or Better. On-Track is an early indicator of high school graduation. UChicago Consortium research shows that On-Track students are four times more likely to graduate from high school than their </a:t>
            </a:r>
            <a:r>
              <a:rPr lang="en-US" sz="2000" dirty="0" smtClean="0"/>
              <a:t>off-track </a:t>
            </a:r>
            <a:r>
              <a:rPr lang="en-US" sz="2000" dirty="0"/>
              <a:t>peers.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582" y="848508"/>
            <a:ext cx="4232883" cy="51609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7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Bs</a:t>
            </a:r>
            <a:r>
              <a:rPr lang="en-US" sz="2000" dirty="0"/>
              <a:t> or Better (meaning a student has a 3.0 GPA or better) is an important leading indicator of college readiness. In addition, students who earn above a 3.0 GPA in high school are more than 50% likely to graduate from college. </a:t>
            </a:r>
            <a:r>
              <a:rPr lang="en-US" sz="2000" dirty="0" smtClean="0"/>
              <a:t>Critically</a:t>
            </a:r>
            <a:r>
              <a:rPr lang="en-US" sz="2000" dirty="0"/>
              <a:t>, high school GPA, not test scores, is the best predictor of college graduation.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23" y="1564100"/>
            <a:ext cx="5693057" cy="43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0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330"/>
            <a:ext cx="5257800" cy="3425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In the summer of 2013, </a:t>
            </a:r>
            <a:r>
              <a:rPr lang="en-US" sz="1600" dirty="0" err="1"/>
              <a:t>UChicago</a:t>
            </a:r>
            <a:r>
              <a:rPr lang="en-US" sz="1600" dirty="0"/>
              <a:t> Consortium researchers began discussing the findings from the report, </a:t>
            </a:r>
            <a:r>
              <a:rPr lang="en-US" sz="1600" i="1" dirty="0"/>
              <a:t>Looking Forward to High School and College: Middle Grade Indicators of Readiness in Chicago Public Schools</a:t>
            </a:r>
            <a:r>
              <a:rPr lang="en-US" sz="1600" dirty="0"/>
              <a:t> with Network for College Success staff. This report included several critical pieces of new information around freshman year, including findings about talent loss among high-achieving students between 8</a:t>
            </a:r>
            <a:r>
              <a:rPr lang="en-US" sz="1600" baseline="30000" dirty="0"/>
              <a:t>th</a:t>
            </a:r>
            <a:r>
              <a:rPr lang="en-US" sz="1600" dirty="0"/>
              <a:t> and 9</a:t>
            </a:r>
            <a:r>
              <a:rPr lang="en-US" sz="1600" baseline="30000" dirty="0"/>
              <a:t>th</a:t>
            </a:r>
            <a:r>
              <a:rPr lang="en-US" sz="1600" dirty="0"/>
              <a:t> grade. </a:t>
            </a:r>
            <a:r>
              <a:rPr lang="en-US" sz="1600" dirty="0" err="1" smtClean="0"/>
              <a:t>UChicago</a:t>
            </a:r>
            <a:r>
              <a:rPr lang="en-US" sz="1600" dirty="0" smtClean="0"/>
              <a:t> </a:t>
            </a:r>
            <a:r>
              <a:rPr lang="en-US" sz="1600" dirty="0"/>
              <a:t>Consortium researchers and Network for College Success staff began presenting these research findings and discussing their implications for practice </a:t>
            </a:r>
            <a:r>
              <a:rPr lang="en-US" sz="1600" dirty="0" smtClean="0"/>
              <a:t>at partner </a:t>
            </a:r>
            <a:r>
              <a:rPr lang="en-US" sz="1600" dirty="0"/>
              <a:t>schools.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0" y="1539475"/>
            <a:ext cx="3175779" cy="41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8330"/>
            <a:ext cx="4781364" cy="342567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“Looking Forward” report included this table for considering the likelihood of Freshman On-Track status (and a similar table for the likelihood of earning a 3.0 GPA), given 8</a:t>
            </a:r>
            <a:r>
              <a:rPr lang="en-US" sz="2000" baseline="30000" dirty="0"/>
              <a:t>th</a:t>
            </a:r>
            <a:r>
              <a:rPr lang="en-US" sz="2000" dirty="0"/>
              <a:t> grade attendance and GPA.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58" y="710214"/>
            <a:ext cx="4250672" cy="53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</a:t>
            </a:r>
            <a:r>
              <a:rPr lang="en-US" sz="2000" dirty="0" smtClean="0"/>
              <a:t>the fall </a:t>
            </a:r>
            <a:r>
              <a:rPr lang="en-US" sz="2000" dirty="0"/>
              <a:t>of 2013, with support from Network for College Success staff under a Federal School Improvement Grant, Hancock High School used </a:t>
            </a:r>
            <a:r>
              <a:rPr lang="en-US" sz="2000" dirty="0" smtClean="0"/>
              <a:t>this </a:t>
            </a:r>
            <a:r>
              <a:rPr lang="en-US" sz="2000" dirty="0"/>
              <a:t>table </a:t>
            </a:r>
            <a:r>
              <a:rPr lang="en-US" sz="2000" dirty="0" smtClean="0"/>
              <a:t>to </a:t>
            </a:r>
            <a:r>
              <a:rPr lang="en-US" sz="2000" dirty="0"/>
              <a:t>group incoming freshmen, pushing staff to support students to achieve “</a:t>
            </a:r>
            <a:r>
              <a:rPr lang="en-US" sz="2000" dirty="0" err="1"/>
              <a:t>Bs</a:t>
            </a:r>
            <a:r>
              <a:rPr lang="en-US" sz="2000" dirty="0"/>
              <a:t> or Better.”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21" y="1064051"/>
            <a:ext cx="6448145" cy="483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Network for College Success Data Strategists and </a:t>
            </a:r>
            <a:r>
              <a:rPr lang="en-US" sz="2000" dirty="0" err="1"/>
              <a:t>UChicago</a:t>
            </a:r>
            <a:r>
              <a:rPr lang="en-US" sz="2000" dirty="0"/>
              <a:t> Consortium researchers turned the table from the “Looking Forward” report </a:t>
            </a:r>
            <a:r>
              <a:rPr lang="en-US" sz="2000" dirty="0" smtClean="0"/>
              <a:t>into </a:t>
            </a:r>
            <a:r>
              <a:rPr lang="en-US" sz="2000" dirty="0"/>
              <a:t>the Risk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Opportunity Framework</a:t>
            </a:r>
            <a:r>
              <a:rPr lang="en-US" sz="2000" dirty="0" smtClean="0"/>
              <a:t>, </a:t>
            </a:r>
            <a:r>
              <a:rPr lang="en-US" sz="2000" dirty="0"/>
              <a:t>a case management tool that schools could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</a:t>
            </a:r>
            <a:r>
              <a:rPr lang="en-US" sz="2000" dirty="0"/>
              <a:t>with their real-time data.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Defining “Risk and Opportunity” for 9</a:t>
            </a:r>
            <a:r>
              <a:rPr lang="en-US" altLang="en-US" baseline="30000" dirty="0"/>
              <a:t>th</a:t>
            </a:r>
            <a:r>
              <a:rPr lang="en-US" altLang="en-US" dirty="0"/>
              <a:t> Grade Success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9090332"/>
              </p:ext>
            </p:extLst>
          </p:nvPr>
        </p:nvGraphicFramePr>
        <p:xfrm>
          <a:off x="5575177" y="2146396"/>
          <a:ext cx="6305000" cy="3705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1000"/>
                <a:gridCol w="1261000"/>
                <a:gridCol w="1261000"/>
                <a:gridCol w="1261000"/>
                <a:gridCol w="1261000"/>
              </a:tblGrid>
              <a:tr h="52936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Grade Core GPA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6368" marR="66368" marT="33184" marB="3318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368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6368" marR="66368" marT="33184" marB="331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0-1.0</a:t>
                      </a:r>
                      <a:endParaRPr lang="en-US" sz="1800" b="1" dirty="0"/>
                    </a:p>
                  </a:txBody>
                  <a:tcPr marL="66368" marR="66368" marT="33184" marB="3318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1.0-2.0</a:t>
                      </a:r>
                      <a:endParaRPr lang="en-US" sz="1800" b="1" dirty="0"/>
                    </a:p>
                  </a:txBody>
                  <a:tcPr marL="66368" marR="66368" marT="33184" marB="3318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2.0-3.0</a:t>
                      </a:r>
                      <a:endParaRPr lang="en-US" sz="1800" b="1" dirty="0"/>
                    </a:p>
                  </a:txBody>
                  <a:tcPr marL="66368" marR="66368" marT="33184" marB="3318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3.0-4.0</a:t>
                      </a:r>
                    </a:p>
                  </a:txBody>
                  <a:tcPr marL="66368" marR="66368" marT="33184" marB="3318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936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≥ 98%</a:t>
                      </a:r>
                      <a:endParaRPr lang="en-US" sz="1800" b="1" dirty="0"/>
                    </a:p>
                  </a:txBody>
                  <a:tcPr marL="66368" marR="66368" marT="33184" marB="331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Opportunity</a:t>
                      </a: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High Opportunity</a:t>
                      </a: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</a:tr>
              <a:tr h="52936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≥ 95%</a:t>
                      </a:r>
                      <a:endParaRPr lang="en-US" sz="1800" b="1" dirty="0"/>
                    </a:p>
                  </a:txBody>
                  <a:tcPr marL="66368" marR="66368" marT="33184" marB="331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Vulnerable</a:t>
                      </a: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</a:tr>
              <a:tr h="52936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≥ 90%</a:t>
                      </a:r>
                      <a:endParaRPr lang="en-US" sz="1800" b="1" dirty="0"/>
                    </a:p>
                  </a:txBody>
                  <a:tcPr marL="66368" marR="66368" marT="33184" marB="331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52936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≥ 80%</a:t>
                      </a:r>
                      <a:endParaRPr lang="en-US" sz="1800" b="1" dirty="0"/>
                    </a:p>
                  </a:txBody>
                  <a:tcPr marL="66368" marR="66368" marT="33184" marB="331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High Risk</a:t>
                      </a: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529368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&lt;80%</a:t>
                      </a:r>
                      <a:endParaRPr lang="en-US" sz="1800" b="1" dirty="0"/>
                    </a:p>
                  </a:txBody>
                  <a:tcPr marL="66368" marR="66368" marT="33184" marB="331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6368" marR="66368" marT="33184" marB="331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4287317" y="3795273"/>
            <a:ext cx="322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8th Grade </a:t>
            </a:r>
            <a:r>
              <a:rPr lang="en-US" altLang="en-US" sz="1800" b="1" dirty="0" smtClean="0"/>
              <a:t>Attendance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538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As schools like Hancock began to use the </a:t>
            </a:r>
            <a:r>
              <a:rPr lang="en-US" sz="2000" dirty="0" smtClean="0"/>
              <a:t>Risk </a:t>
            </a:r>
            <a:r>
              <a:rPr lang="en-US" sz="2000" dirty="0"/>
              <a:t>and </a:t>
            </a:r>
            <a:r>
              <a:rPr lang="en-US" sz="2000" dirty="0" smtClean="0"/>
              <a:t>Opportunity Framework </a:t>
            </a:r>
            <a:r>
              <a:rPr lang="en-US" sz="2000" dirty="0"/>
              <a:t>in real time, </a:t>
            </a:r>
            <a:r>
              <a:rPr lang="en-US" sz="2000" dirty="0" err="1"/>
              <a:t>UChicago</a:t>
            </a:r>
            <a:r>
              <a:rPr lang="en-US" sz="2000" dirty="0"/>
              <a:t> Consortium researchers designed reports </a:t>
            </a:r>
            <a:r>
              <a:rPr lang="en-US" sz="2000" dirty="0" smtClean="0"/>
              <a:t>to show trends </a:t>
            </a:r>
            <a:r>
              <a:rPr lang="en-US" sz="2000" dirty="0"/>
              <a:t>within the various </a:t>
            </a:r>
            <a:r>
              <a:rPr lang="en-US" sz="2000" dirty="0" smtClean="0"/>
              <a:t>schools.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5014"/>
            <a:ext cx="5940503" cy="45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First distributed in </a:t>
            </a:r>
            <a:r>
              <a:rPr lang="en-US" sz="2000" dirty="0" smtClean="0"/>
              <a:t>the fall </a:t>
            </a:r>
            <a:r>
              <a:rPr lang="en-US" sz="2000" dirty="0"/>
              <a:t>of 2014, the new </a:t>
            </a:r>
            <a:r>
              <a:rPr lang="en-US" sz="2000" dirty="0" smtClean="0"/>
              <a:t>trend </a:t>
            </a:r>
            <a:r>
              <a:rPr lang="en-US" sz="2000" dirty="0"/>
              <a:t>reports included not just On-Track and </a:t>
            </a:r>
            <a:r>
              <a:rPr lang="en-US" sz="2000" dirty="0" smtClean="0"/>
              <a:t>off-track </a:t>
            </a:r>
            <a:r>
              <a:rPr lang="en-US" sz="2000" dirty="0"/>
              <a:t>status, but a status category for “Bs or Better.”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from the </a:t>
            </a:r>
            <a:br>
              <a:rPr lang="en-US" dirty="0"/>
            </a:br>
            <a:r>
              <a:rPr lang="en-US" dirty="0" err="1"/>
              <a:t>UChicago</a:t>
            </a:r>
            <a:r>
              <a:rPr lang="en-US" dirty="0"/>
              <a:t> Consortium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08" y="1359455"/>
            <a:ext cx="5782323" cy="45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2669</TotalTime>
  <Words>625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Developing the Risk and Opportunity Framework</vt:lpstr>
      <vt:lpstr>PowerPoint Presentation</vt:lpstr>
      <vt:lpstr>PowerPoint Presentation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  <vt:lpstr>Ongoing Research from the  UChicago Consortium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Kish</dc:creator>
  <cp:lastModifiedBy>Baer, Meghan</cp:lastModifiedBy>
  <cp:revision>120</cp:revision>
  <cp:lastPrinted>2017-07-20T13:49:20Z</cp:lastPrinted>
  <dcterms:created xsi:type="dcterms:W3CDTF">2016-06-16T19:07:20Z</dcterms:created>
  <dcterms:modified xsi:type="dcterms:W3CDTF">2017-08-08T18:48:31Z</dcterms:modified>
</cp:coreProperties>
</file>