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9045"/>
    <a:srgbClr val="616530"/>
    <a:srgbClr val="A894B9"/>
    <a:srgbClr val="785965"/>
    <a:srgbClr val="8F3931"/>
    <a:srgbClr val="800000"/>
    <a:srgbClr val="767676"/>
    <a:srgbClr val="D6D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7"/>
    <p:restoredTop sz="94674"/>
  </p:normalViewPr>
  <p:slideViewPr>
    <p:cSldViewPr snapToGrid="0" snapToObjects="1">
      <p:cViewPr>
        <p:scale>
          <a:sx n="117" d="100"/>
          <a:sy n="117" d="100"/>
        </p:scale>
        <p:origin x="-114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71868"/>
            <a:ext cx="12192000" cy="4786132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22894"/>
            <a:ext cx="9144000" cy="20574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66902"/>
            <a:ext cx="9144000" cy="978089"/>
          </a:xfr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1524001" y="625033"/>
            <a:ext cx="1005840" cy="1005840"/>
          </a:xfrm>
          <a:prstGeom prst="rect">
            <a:avLst/>
          </a:prstGeom>
          <a:noFill/>
          <a:ln>
            <a:solidFill>
              <a:srgbClr val="8A90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524000" y="650299"/>
            <a:ext cx="1005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 smtClean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1200" b="0" i="0" dirty="0">
              <a:solidFill>
                <a:srgbClr val="8A9045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 userDrawn="1">
            <p:ph type="body" sz="quarter" idx="13"/>
          </p:nvPr>
        </p:nvSpPr>
        <p:spPr>
          <a:xfrm>
            <a:off x="2708476" y="625034"/>
            <a:ext cx="5347504" cy="1005839"/>
          </a:xfrm>
        </p:spPr>
        <p:txBody>
          <a:bodyPr anchor="ctr">
            <a:normAutofit/>
          </a:bodyPr>
          <a:lstStyle>
            <a:lvl1pPr marL="0" indent="0">
              <a:lnSpc>
                <a:spcPts val="2500"/>
              </a:lnSpc>
              <a:buNone/>
              <a:defRPr sz="2100" baseline="0">
                <a:solidFill>
                  <a:srgbClr val="8A904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5669"/>
            <a:ext cx="1457738" cy="45720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749808" y="6011503"/>
            <a:ext cx="4005805" cy="605080"/>
            <a:chOff x="749808" y="6011503"/>
            <a:chExt cx="4005805" cy="605080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88" y="6049111"/>
              <a:ext cx="274320" cy="27432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 userDrawn="1"/>
          </p:nvSpPr>
          <p:spPr>
            <a:xfrm>
              <a:off x="749808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1107692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Implementing </a:t>
              </a:r>
              <a:b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School-Based Teams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60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7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616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8A90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8A9045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8A9045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8A9045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8A9045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8A9045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8A9045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749808" y="6011503"/>
            <a:ext cx="4005805" cy="605080"/>
            <a:chOff x="749808" y="6011503"/>
            <a:chExt cx="4005805" cy="605080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88" y="6044195"/>
              <a:ext cx="274320" cy="27432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 userDrawn="1"/>
          </p:nvSpPr>
          <p:spPr>
            <a:xfrm>
              <a:off x="749808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1107692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Implementing </a:t>
              </a:r>
              <a:b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School-Based Teams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6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8A9045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8A9045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8A9045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8A9045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8A9045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8A9045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ectangle 30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616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8A90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749808" y="6011503"/>
            <a:ext cx="4005805" cy="605080"/>
            <a:chOff x="749808" y="6011503"/>
            <a:chExt cx="4005805" cy="605080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88" y="6044195"/>
              <a:ext cx="274320" cy="27432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 userDrawn="1"/>
          </p:nvSpPr>
          <p:spPr>
            <a:xfrm>
              <a:off x="749808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1107692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Implementing </a:t>
              </a:r>
              <a:b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School-Based Teams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5" name="TextBox 24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0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8A9045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8A9045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8A9045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8A9045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8A9045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8A9045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31" name="Rectangle 30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616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8A90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9808" y="6011503"/>
            <a:ext cx="4005805" cy="605080"/>
            <a:chOff x="749808" y="6011503"/>
            <a:chExt cx="4005805" cy="605080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88" y="6044195"/>
              <a:ext cx="274320" cy="27432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749808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107692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Implementing </a:t>
              </a:r>
              <a:b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School-Based Teams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8A9045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8A9045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8A9045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8A9045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8A9045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8A9045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31" name="Rectangle 30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616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8A90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9808" y="6011503"/>
            <a:ext cx="4005805" cy="605080"/>
            <a:chOff x="749808" y="6011503"/>
            <a:chExt cx="4005805" cy="605080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88" y="6044195"/>
              <a:ext cx="274320" cy="27432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749808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107692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Implementing </a:t>
              </a:r>
              <a:b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School-Based Teams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90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71868"/>
            <a:ext cx="12192000" cy="4786132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5669"/>
            <a:ext cx="1457738" cy="4572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4000" y="2522894"/>
            <a:ext cx="9144000" cy="20574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4000" y="4666902"/>
            <a:ext cx="9144000" cy="978089"/>
          </a:xfr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071868"/>
          </a:xfrm>
        </p:spPr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749808" y="6011503"/>
            <a:ext cx="4005805" cy="605080"/>
            <a:chOff x="749808" y="6011503"/>
            <a:chExt cx="4005805" cy="60508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88" y="6049111"/>
              <a:ext cx="274320" cy="27432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 userDrawn="1"/>
          </p:nvSpPr>
          <p:spPr>
            <a:xfrm>
              <a:off x="749808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>
              <a:off x="1107692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Implementing </a:t>
              </a:r>
              <a:b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School-Based Teams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bg1"/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4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5063067" cy="3425678"/>
          </a:xfrm>
        </p:spPr>
        <p:txBody>
          <a:bodyPr/>
          <a:lstStyle>
            <a:lvl1pPr marL="457200" indent="-457200">
              <a:buClr>
                <a:srgbClr val="8A9045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8A9045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8A9045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8A9045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8A9045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0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8A9045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1"/>
          </p:nvPr>
        </p:nvSpPr>
        <p:spPr>
          <a:xfrm>
            <a:off x="6288480" y="2368330"/>
            <a:ext cx="5063067" cy="3425678"/>
          </a:xfrm>
        </p:spPr>
        <p:txBody>
          <a:bodyPr/>
          <a:lstStyle>
            <a:lvl1pPr marL="457200" indent="-457200">
              <a:buClr>
                <a:srgbClr val="8A9045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8A9045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8A9045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8A9045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8A9045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34" name="Rectangle 33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8A9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616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8A90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9" name="TextBox 38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9808" y="6011503"/>
            <a:ext cx="4005805" cy="605080"/>
            <a:chOff x="749808" y="6011503"/>
            <a:chExt cx="4005805" cy="605080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88" y="6044195"/>
              <a:ext cx="274320" cy="27432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749808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1107692" y="6011503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Implementing </a:t>
              </a:r>
              <a:b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8A9045"/>
                  </a:solidFill>
                  <a:latin typeface="Arial" charset="0"/>
                  <a:ea typeface="Arial" charset="0"/>
                  <a:cs typeface="Arial" charset="0"/>
                </a:rPr>
                <a:t>School-Based Teams</a:t>
              </a:r>
              <a:endParaRPr lang="en-US" sz="900" dirty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5" name="TextBox 24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6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3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7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8A9045"/>
        </a:buClr>
        <a:buFont typeface="LucidaGrande" charset="0"/>
        <a:buChar char="●"/>
        <a:defRPr sz="2800" kern="1200" baseline="0">
          <a:solidFill>
            <a:schemeClr val="tx1"/>
          </a:solidFill>
          <a:latin typeface="Arial" charset="0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8A9045"/>
        </a:buClr>
        <a:buFont typeface="LucidaGrande" charset="0"/>
        <a:buChar char="○"/>
        <a:defRPr sz="24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8A9045"/>
        </a:buClr>
        <a:buFont typeface="LucidaGrande" charset="0"/>
        <a:buChar char="■"/>
        <a:defRPr sz="2000" kern="1200" baseline="0">
          <a:solidFill>
            <a:schemeClr val="tx1"/>
          </a:solidFill>
          <a:latin typeface="Arial" charset="0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8A9045"/>
        </a:buClr>
        <a:buFont typeface="LucidaGrande" charset="0"/>
        <a:buChar char="□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8A9045"/>
        </a:buClr>
        <a:buFont typeface="LucidaGrande" charset="0"/>
        <a:buChar char="-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Adults Can Work Together </a:t>
            </a:r>
            <a:br>
              <a:rPr lang="en-US" dirty="0" smtClean="0"/>
            </a:b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sample presentation to share with Success Team members </a:t>
            </a:r>
            <a:r>
              <a:rPr lang="en-US" dirty="0" smtClean="0"/>
              <a:t>focused on working together to improve On-Track rates.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Facilitating Effective Adult Collaboration </a:t>
            </a:r>
            <a:br>
              <a:rPr lang="en-US" smtClean="0"/>
            </a:br>
            <a:r>
              <a:rPr lang="en-US" smtClean="0"/>
              <a:t>&amp; Conversation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0" y="4542298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3999" y="702603"/>
            <a:ext cx="10058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i="0" dirty="0" smtClean="0">
                <a:solidFill>
                  <a:srgbClr val="8A9045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sz="6200" b="1" i="0" dirty="0">
              <a:solidFill>
                <a:srgbClr val="8A9045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Adults Can Work Together </a:t>
            </a:r>
            <a:br>
              <a:rPr lang="en-US" dirty="0"/>
            </a:b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</a:t>
            </a:r>
            <a:r>
              <a:rPr lang="en-US" dirty="0"/>
              <a:t>by the </a:t>
            </a:r>
            <a:r>
              <a:rPr lang="en-US" dirty="0" smtClean="0"/>
              <a:t>NCS </a:t>
            </a:r>
            <a:r>
              <a:rPr lang="en-US" dirty="0"/>
              <a:t>Freshman Success Collaborative</a:t>
            </a:r>
          </a:p>
          <a:p>
            <a:r>
              <a:rPr lang="en-US" dirty="0"/>
              <a:t>November 2009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Facilitating Effective Adult </a:t>
            </a:r>
            <a:r>
              <a:rPr lang="en-US" dirty="0" smtClean="0"/>
              <a:t>Collaboration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 present </a:t>
            </a:r>
          </a:p>
          <a:p>
            <a:r>
              <a:rPr lang="en-US" altLang="en-US" dirty="0"/>
              <a:t>Be committed</a:t>
            </a:r>
          </a:p>
          <a:p>
            <a:r>
              <a:rPr lang="en-US" altLang="en-US" dirty="0"/>
              <a:t>Be responsible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Adult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Facilitating Effective Adult </a:t>
            </a:r>
            <a:r>
              <a:rPr lang="en-US" dirty="0" smtClean="0"/>
              <a:t>Collaboration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can we set up a system of communication that will foster the collaboration necessary to meet student needs in a timely manner?</a:t>
            </a:r>
          </a:p>
          <a:p>
            <a:r>
              <a:rPr lang="en-US" altLang="en-US" dirty="0"/>
              <a:t>How do we communicate with students to </a:t>
            </a:r>
            <a:r>
              <a:rPr lang="en-US" altLang="en-US" dirty="0" smtClean="0"/>
              <a:t>nurture ownership </a:t>
            </a:r>
            <a:r>
              <a:rPr lang="en-US" altLang="en-US" dirty="0"/>
              <a:t>of their progress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System </a:t>
            </a:r>
            <a:r>
              <a:rPr lang="en-US" altLang="en-US" dirty="0" smtClean="0"/>
              <a:t>of </a:t>
            </a:r>
            <a:r>
              <a:rPr lang="en-US" altLang="en-US" dirty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0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Facilitating Effective Adult </a:t>
            </a:r>
            <a:r>
              <a:rPr lang="en-US" dirty="0" smtClean="0"/>
              <a:t>Collaboration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Make the time to analyze data</a:t>
            </a:r>
          </a:p>
          <a:p>
            <a:r>
              <a:rPr lang="en-US" altLang="en-US" dirty="0"/>
              <a:t>Collaboratively develop action plans</a:t>
            </a:r>
          </a:p>
          <a:p>
            <a:r>
              <a:rPr lang="en-US" altLang="en-US" dirty="0"/>
              <a:t>Monitor progress on action plans</a:t>
            </a:r>
          </a:p>
          <a:p>
            <a:r>
              <a:rPr lang="en-US" altLang="en-US" dirty="0"/>
              <a:t>Evaluate action plans with data-based evidence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Make Data Our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Facilitating Effective Adult </a:t>
            </a:r>
            <a:r>
              <a:rPr lang="en-US" dirty="0" smtClean="0"/>
              <a:t>Collaboration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Bulk of conversations </a:t>
            </a:r>
            <a:r>
              <a:rPr lang="en-US" altLang="en-US" dirty="0" smtClean="0"/>
              <a:t>are focused on </a:t>
            </a:r>
            <a:r>
              <a:rPr lang="en-US" altLang="en-US" dirty="0"/>
              <a:t>strategies for improvement</a:t>
            </a:r>
          </a:p>
          <a:p>
            <a:r>
              <a:rPr lang="en-US" altLang="en-US" dirty="0"/>
              <a:t>Creating a culture of support for struggling </a:t>
            </a:r>
            <a:r>
              <a:rPr lang="en-US" altLang="en-US" dirty="0" smtClean="0"/>
              <a:t>teachers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Solutions-Based Orientation</a:t>
            </a:r>
          </a:p>
        </p:txBody>
      </p:sp>
    </p:spTree>
    <p:extLst>
      <p:ext uri="{BB962C8B-B14F-4D97-AF65-F5344CB8AC3E}">
        <p14:creationId xmlns:p14="http://schemas.microsoft.com/office/powerpoint/2010/main" val="495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Facilitating Effective Adult </a:t>
            </a:r>
            <a:r>
              <a:rPr lang="en-US" dirty="0" smtClean="0"/>
              <a:t>Collaboration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Universal expectations for all </a:t>
            </a:r>
            <a:r>
              <a:rPr lang="en-US" altLang="en-US" dirty="0" smtClean="0"/>
              <a:t>ninth </a:t>
            </a:r>
            <a:r>
              <a:rPr lang="en-US" altLang="en-US" dirty="0"/>
              <a:t>grade classes</a:t>
            </a:r>
          </a:p>
          <a:p>
            <a:r>
              <a:rPr lang="en-US" altLang="en-US" dirty="0"/>
              <a:t>Student-friendly objectives </a:t>
            </a:r>
          </a:p>
          <a:p>
            <a:r>
              <a:rPr lang="en-US" altLang="en-US" dirty="0"/>
              <a:t>Relevance to students’ lives/work</a:t>
            </a:r>
          </a:p>
          <a:p>
            <a:r>
              <a:rPr lang="en-US" altLang="en-US" dirty="0" smtClean="0"/>
              <a:t>Keep </a:t>
            </a:r>
            <a:r>
              <a:rPr lang="en-US" altLang="en-US" dirty="0"/>
              <a:t>up with grading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Setting Students Up for Success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altLang="en-US" dirty="0" smtClean="0"/>
              <a:t>Provide </a:t>
            </a:r>
            <a:r>
              <a:rPr lang="en-US" altLang="en-US" dirty="0"/>
              <a:t>timely </a:t>
            </a:r>
            <a:r>
              <a:rPr lang="en-US" altLang="en-US" dirty="0" smtClean="0"/>
              <a:t>and frequent feedback </a:t>
            </a:r>
            <a:r>
              <a:rPr lang="en-US" altLang="en-US" dirty="0"/>
              <a:t>to students on </a:t>
            </a:r>
            <a:r>
              <a:rPr lang="en-US" altLang="en-US" dirty="0" smtClean="0"/>
              <a:t>their progress </a:t>
            </a:r>
          </a:p>
          <a:p>
            <a:r>
              <a:rPr lang="en-US" altLang="en-US" dirty="0" smtClean="0"/>
              <a:t>Provide multiple </a:t>
            </a:r>
            <a:r>
              <a:rPr lang="en-US" altLang="en-US" dirty="0"/>
              <a:t>opportunities to succeed</a:t>
            </a:r>
          </a:p>
          <a:p>
            <a:r>
              <a:rPr lang="en-US" altLang="en-US" dirty="0"/>
              <a:t>Common </a:t>
            </a:r>
            <a:r>
              <a:rPr lang="en-US" altLang="en-US" dirty="0" smtClean="0"/>
              <a:t>assessments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5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Facilitating Effective Adult </a:t>
            </a:r>
            <a:r>
              <a:rPr lang="en-US" dirty="0" smtClean="0"/>
              <a:t>Collaboration </a:t>
            </a:r>
            <a:br>
              <a:rPr lang="en-US" dirty="0" smtClean="0"/>
            </a:br>
            <a:r>
              <a:rPr lang="en-US" dirty="0" smtClean="0"/>
              <a:t>&amp; </a:t>
            </a:r>
            <a:r>
              <a:rPr lang="en-US" dirty="0"/>
              <a:t>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dirty="0" smtClean="0"/>
              <a:t>Developed collaboratively </a:t>
            </a:r>
          </a:p>
          <a:p>
            <a:r>
              <a:rPr lang="en-US" altLang="en-US" dirty="0" smtClean="0"/>
              <a:t>Aligned to standards</a:t>
            </a:r>
          </a:p>
          <a:p>
            <a:r>
              <a:rPr lang="en-US" altLang="en-US" smtClean="0"/>
              <a:t>Fine tuned </a:t>
            </a:r>
            <a:r>
              <a:rPr lang="en-US" altLang="en-US" dirty="0"/>
              <a:t>to assess what students are expected to know/be able to do</a:t>
            </a:r>
          </a:p>
          <a:p>
            <a:r>
              <a:rPr lang="en-US" altLang="en-US" dirty="0"/>
              <a:t>Have length appropriate for the time allotted for testing</a:t>
            </a:r>
          </a:p>
          <a:p>
            <a:r>
              <a:rPr lang="en-US" altLang="en-US" dirty="0"/>
              <a:t>Have an agreed-upon </a:t>
            </a:r>
            <a:r>
              <a:rPr lang="en-US" altLang="en-US" dirty="0" smtClean="0"/>
              <a:t>rubric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More </a:t>
            </a:r>
            <a:r>
              <a:rPr lang="en-US" altLang="en-US" dirty="0" smtClean="0"/>
              <a:t>on </a:t>
            </a:r>
            <a:r>
              <a:rPr lang="en-US" altLang="en-US" dirty="0"/>
              <a:t>Common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233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Adults Can Work Together  Presentation</vt:lpstr>
      <vt:lpstr>How Adults Can Work Together  Presentation</vt:lpstr>
      <vt:lpstr>Facilitating Effective Adult Collaboration  &amp; Conversation</vt:lpstr>
      <vt:lpstr>Facilitating Effective Adult Collaboration  &amp; Conversation</vt:lpstr>
      <vt:lpstr>Facilitating Effective Adult Collaboration  &amp; Conversation</vt:lpstr>
      <vt:lpstr>Facilitating Effective Adult Collaboration  &amp; Conversation</vt:lpstr>
      <vt:lpstr>Facilitating Effective Adult Collaboration  &amp; Conversation</vt:lpstr>
      <vt:lpstr>Facilitating Effective Adult Collaboration  &amp; Conversation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Kish</dc:creator>
  <cp:lastModifiedBy>Baer, Meghan</cp:lastModifiedBy>
  <cp:revision>60</cp:revision>
  <dcterms:created xsi:type="dcterms:W3CDTF">2016-06-16T19:07:20Z</dcterms:created>
  <dcterms:modified xsi:type="dcterms:W3CDTF">2017-08-08T19:00:15Z</dcterms:modified>
</cp:coreProperties>
</file>