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86" r:id="rId6"/>
    <p:sldId id="261" r:id="rId7"/>
    <p:sldId id="262" r:id="rId8"/>
    <p:sldId id="287" r:id="rId9"/>
    <p:sldId id="265" r:id="rId10"/>
    <p:sldId id="266" r:id="rId11"/>
    <p:sldId id="292" r:id="rId12"/>
    <p:sldId id="293" r:id="rId13"/>
    <p:sldId id="269" r:id="rId14"/>
    <p:sldId id="288" r:id="rId15"/>
    <p:sldId id="271" r:id="rId16"/>
    <p:sldId id="272" r:id="rId17"/>
    <p:sldId id="289" r:id="rId18"/>
    <p:sldId id="274" r:id="rId19"/>
    <p:sldId id="275" r:id="rId20"/>
    <p:sldId id="276" r:id="rId21"/>
    <p:sldId id="277" r:id="rId22"/>
    <p:sldId id="278" r:id="rId23"/>
    <p:sldId id="290" r:id="rId24"/>
    <p:sldId id="280" r:id="rId25"/>
    <p:sldId id="281" r:id="rId26"/>
    <p:sldId id="291" r:id="rId27"/>
    <p:sldId id="283" r:id="rId28"/>
    <p:sldId id="284" r:id="rId29"/>
    <p:sldId id="285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E3E3E3"/>
    <a:srgbClr val="FFFFFF"/>
    <a:srgbClr val="3F0000"/>
    <a:srgbClr val="360000"/>
    <a:srgbClr val="530000"/>
    <a:srgbClr val="390000"/>
    <a:srgbClr val="4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131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67E962-6ABD-486D-96DD-5D04650100D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B29090-4593-4E7C-BD24-5AE20C5C1133}">
      <dgm:prSet phldrT="[Text]" custT="1"/>
      <dgm:spPr/>
      <dgm:t>
        <a:bodyPr/>
        <a:lstStyle/>
        <a:p>
          <a:r>
            <a:rPr lang="en-US" sz="3200" dirty="0"/>
            <a:t>Human Capital</a:t>
          </a:r>
        </a:p>
      </dgm:t>
    </dgm:pt>
    <dgm:pt modelId="{55CD747F-3072-4973-AF60-18B11881D843}" type="parTrans" cxnId="{B7349DA2-F1DB-452E-A0C2-58E94DDC0403}">
      <dgm:prSet/>
      <dgm:spPr/>
      <dgm:t>
        <a:bodyPr/>
        <a:lstStyle/>
        <a:p>
          <a:endParaRPr lang="en-US"/>
        </a:p>
      </dgm:t>
    </dgm:pt>
    <dgm:pt modelId="{12A77DF0-409E-42E0-88FB-102A13275EAE}" type="sibTrans" cxnId="{B7349DA2-F1DB-452E-A0C2-58E94DDC0403}">
      <dgm:prSet/>
      <dgm:spPr/>
      <dgm:t>
        <a:bodyPr/>
        <a:lstStyle/>
        <a:p>
          <a:endParaRPr lang="en-US"/>
        </a:p>
      </dgm:t>
    </dgm:pt>
    <dgm:pt modelId="{23B91194-16A1-4C0D-B1E7-578937D6E14D}">
      <dgm:prSet phldrT="[Text]"/>
      <dgm:spPr/>
      <dgm:t>
        <a:bodyPr/>
        <a:lstStyle/>
        <a:p>
          <a:r>
            <a:rPr lang="en-US" dirty="0"/>
            <a:t>Qualifications</a:t>
          </a:r>
        </a:p>
      </dgm:t>
    </dgm:pt>
    <dgm:pt modelId="{D9582F6C-16A6-4BC5-9DD8-0DFE2D922FDB}" type="parTrans" cxnId="{853EEE67-18AE-47AB-9F1C-506D5028460F}">
      <dgm:prSet/>
      <dgm:spPr/>
      <dgm:t>
        <a:bodyPr/>
        <a:lstStyle/>
        <a:p>
          <a:endParaRPr lang="en-US"/>
        </a:p>
      </dgm:t>
    </dgm:pt>
    <dgm:pt modelId="{89D28FAC-6324-4A45-9F5B-F91A1BD728BE}" type="sibTrans" cxnId="{853EEE67-18AE-47AB-9F1C-506D5028460F}">
      <dgm:prSet/>
      <dgm:spPr/>
      <dgm:t>
        <a:bodyPr/>
        <a:lstStyle/>
        <a:p>
          <a:endParaRPr lang="en-US"/>
        </a:p>
      </dgm:t>
    </dgm:pt>
    <dgm:pt modelId="{BBAC4990-EC22-497F-B65A-12BBB6F836C1}">
      <dgm:prSet phldrT="[Text]" custT="1"/>
      <dgm:spPr/>
      <dgm:t>
        <a:bodyPr/>
        <a:lstStyle/>
        <a:p>
          <a:r>
            <a:rPr lang="en-US" sz="2800" dirty="0"/>
            <a:t>Financial Capital</a:t>
          </a:r>
        </a:p>
      </dgm:t>
    </dgm:pt>
    <dgm:pt modelId="{54034254-833B-4B8F-AC5E-8B077B902AB3}" type="parTrans" cxnId="{BEA8E153-3A90-4A41-9C2C-D7D366768FA1}">
      <dgm:prSet/>
      <dgm:spPr/>
      <dgm:t>
        <a:bodyPr/>
        <a:lstStyle/>
        <a:p>
          <a:endParaRPr lang="en-US"/>
        </a:p>
      </dgm:t>
    </dgm:pt>
    <dgm:pt modelId="{F7292A5F-D66C-4E3C-AEF4-76B9B67C60E5}" type="sibTrans" cxnId="{BEA8E153-3A90-4A41-9C2C-D7D366768FA1}">
      <dgm:prSet/>
      <dgm:spPr/>
      <dgm:t>
        <a:bodyPr/>
        <a:lstStyle/>
        <a:p>
          <a:endParaRPr lang="en-US"/>
        </a:p>
      </dgm:t>
    </dgm:pt>
    <dgm:pt modelId="{789B8DD0-FF8A-457C-BCDC-C6CC4D980A98}">
      <dgm:prSet phldrT="[Text]"/>
      <dgm:spPr/>
      <dgm:t>
        <a:bodyPr/>
        <a:lstStyle/>
        <a:p>
          <a:r>
            <a:rPr lang="en-US" dirty="0"/>
            <a:t>College </a:t>
          </a:r>
          <a:r>
            <a:rPr lang="en-US" dirty="0" smtClean="0"/>
            <a:t>costs, </a:t>
          </a:r>
          <a:r>
            <a:rPr lang="en-US" dirty="0"/>
            <a:t>including tuition, housing, books, </a:t>
          </a:r>
          <a:r>
            <a:rPr lang="en-US" dirty="0" smtClean="0"/>
            <a:t>etc.</a:t>
          </a:r>
          <a:endParaRPr lang="en-US" dirty="0"/>
        </a:p>
      </dgm:t>
    </dgm:pt>
    <dgm:pt modelId="{A9D63041-E318-4760-916E-7146C270964D}" type="parTrans" cxnId="{39DB5A18-27B1-4EF0-AF02-54A169FED69A}">
      <dgm:prSet/>
      <dgm:spPr/>
      <dgm:t>
        <a:bodyPr/>
        <a:lstStyle/>
        <a:p>
          <a:endParaRPr lang="en-US"/>
        </a:p>
      </dgm:t>
    </dgm:pt>
    <dgm:pt modelId="{5140A1BA-9937-44C3-AF0A-D11799A79C2B}" type="sibTrans" cxnId="{39DB5A18-27B1-4EF0-AF02-54A169FED69A}">
      <dgm:prSet/>
      <dgm:spPr/>
      <dgm:t>
        <a:bodyPr/>
        <a:lstStyle/>
        <a:p>
          <a:endParaRPr lang="en-US"/>
        </a:p>
      </dgm:t>
    </dgm:pt>
    <dgm:pt modelId="{B9C1165D-497C-4C6D-B68E-4CB4B9D004CB}">
      <dgm:prSet phldrT="[Text]" custT="1"/>
      <dgm:spPr/>
      <dgm:t>
        <a:bodyPr/>
        <a:lstStyle/>
        <a:p>
          <a:r>
            <a:rPr lang="en-US" sz="3200" dirty="0"/>
            <a:t>Social Capital</a:t>
          </a:r>
        </a:p>
      </dgm:t>
    </dgm:pt>
    <dgm:pt modelId="{3DBCBAD8-F19E-4F0D-8298-3E83688C6BCC}" type="parTrans" cxnId="{97EE75C1-80AE-4636-8C41-313D2890D8F7}">
      <dgm:prSet/>
      <dgm:spPr/>
      <dgm:t>
        <a:bodyPr/>
        <a:lstStyle/>
        <a:p>
          <a:endParaRPr lang="en-US"/>
        </a:p>
      </dgm:t>
    </dgm:pt>
    <dgm:pt modelId="{7C20967C-68DC-4C26-8823-6A25EBD40790}" type="sibTrans" cxnId="{97EE75C1-80AE-4636-8C41-313D2890D8F7}">
      <dgm:prSet/>
      <dgm:spPr/>
      <dgm:t>
        <a:bodyPr/>
        <a:lstStyle/>
        <a:p>
          <a:endParaRPr lang="en-US"/>
        </a:p>
      </dgm:t>
    </dgm:pt>
    <dgm:pt modelId="{468DA7D5-2EB5-438F-9619-0BA804348923}">
      <dgm:prSet phldrT="[Text]"/>
      <dgm:spPr/>
      <dgm:t>
        <a:bodyPr/>
        <a:lstStyle/>
        <a:p>
          <a:r>
            <a:rPr lang="en-US" dirty="0"/>
            <a:t>Norms for college, college information, concrete </a:t>
          </a:r>
          <a:r>
            <a:rPr lang="en-US" dirty="0" smtClean="0"/>
            <a:t>guidance, </a:t>
          </a:r>
          <a:r>
            <a:rPr lang="en-US" dirty="0"/>
            <a:t>and support from families, communities and schools</a:t>
          </a:r>
        </a:p>
      </dgm:t>
    </dgm:pt>
    <dgm:pt modelId="{520D13CE-B184-48D7-9992-997AEDCC25CD}" type="parTrans" cxnId="{C9C8FF95-D2E3-43A0-BBEB-BCB4BDFFD371}">
      <dgm:prSet/>
      <dgm:spPr/>
      <dgm:t>
        <a:bodyPr/>
        <a:lstStyle/>
        <a:p>
          <a:endParaRPr lang="en-US"/>
        </a:p>
      </dgm:t>
    </dgm:pt>
    <dgm:pt modelId="{A40185AD-0620-4208-BBF4-34BEFD01D0A5}" type="sibTrans" cxnId="{C9C8FF95-D2E3-43A0-BBEB-BCB4BDFFD371}">
      <dgm:prSet/>
      <dgm:spPr/>
      <dgm:t>
        <a:bodyPr/>
        <a:lstStyle/>
        <a:p>
          <a:endParaRPr lang="en-US"/>
        </a:p>
      </dgm:t>
    </dgm:pt>
    <dgm:pt modelId="{4EC2738C-C2A7-48A6-A2AC-8448389BDCEF}" type="pres">
      <dgm:prSet presAssocID="{ED67E962-6ABD-486D-96DD-5D04650100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423A7E-7FE1-4FEF-B5B3-4F72D7F6278F}" type="pres">
      <dgm:prSet presAssocID="{EFB29090-4593-4E7C-BD24-5AE20C5C1133}" presName="linNode" presStyleCnt="0"/>
      <dgm:spPr/>
    </dgm:pt>
    <dgm:pt modelId="{7B3FB9E6-C4AB-472C-A3EA-B991FD05E380}" type="pres">
      <dgm:prSet presAssocID="{EFB29090-4593-4E7C-BD24-5AE20C5C1133}" presName="parentText" presStyleLbl="node1" presStyleIdx="0" presStyleCnt="3" custScaleX="107358" custScaleY="676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C541A-E73D-42AC-A3D7-146A78E1653E}" type="pres">
      <dgm:prSet presAssocID="{EFB29090-4593-4E7C-BD24-5AE20C5C1133}" presName="descendantText" presStyleLbl="alignAccFollowNode1" presStyleIdx="0" presStyleCnt="3" custScaleX="142103" custScaleY="69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FAD85-C4AB-4419-8C22-A740C0118C19}" type="pres">
      <dgm:prSet presAssocID="{12A77DF0-409E-42E0-88FB-102A13275EAE}" presName="sp" presStyleCnt="0"/>
      <dgm:spPr/>
    </dgm:pt>
    <dgm:pt modelId="{62922E84-249A-4EFD-A6AD-ED0D925BC5B9}" type="pres">
      <dgm:prSet presAssocID="{BBAC4990-EC22-497F-B65A-12BBB6F836C1}" presName="linNode" presStyleCnt="0"/>
      <dgm:spPr/>
    </dgm:pt>
    <dgm:pt modelId="{3F5C4BC8-4CDA-44BF-8604-02BD75BB1849}" type="pres">
      <dgm:prSet presAssocID="{BBAC4990-EC22-497F-B65A-12BBB6F836C1}" presName="parentText" presStyleLbl="node1" presStyleIdx="1" presStyleCnt="3" custScaleX="107358" custScaleY="676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C32E3-2824-46DF-9828-7A611460781C}" type="pres">
      <dgm:prSet presAssocID="{BBAC4990-EC22-497F-B65A-12BBB6F836C1}" presName="descendantText" presStyleLbl="alignAccFollowNode1" presStyleIdx="1" presStyleCnt="3" custScaleX="142103" custScaleY="69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AACE9E-C193-497A-938B-F1B521B2FB65}" type="pres">
      <dgm:prSet presAssocID="{F7292A5F-D66C-4E3C-AEF4-76B9B67C60E5}" presName="sp" presStyleCnt="0"/>
      <dgm:spPr/>
    </dgm:pt>
    <dgm:pt modelId="{7DD9682D-7EE5-4892-AFF3-BBF060D2F380}" type="pres">
      <dgm:prSet presAssocID="{B9C1165D-497C-4C6D-B68E-4CB4B9D004CB}" presName="linNode" presStyleCnt="0"/>
      <dgm:spPr/>
    </dgm:pt>
    <dgm:pt modelId="{605C7508-A579-4451-B2F7-C04DC586168F}" type="pres">
      <dgm:prSet presAssocID="{B9C1165D-497C-4C6D-B68E-4CB4B9D004CB}" presName="parentText" presStyleLbl="node1" presStyleIdx="2" presStyleCnt="3" custScaleX="107358" custScaleY="67660" custLinFactNeighborX="-618" custLinFactNeighborY="-16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80B837-CAD3-4CBF-9857-C2851271073B}" type="pres">
      <dgm:prSet presAssocID="{B9C1165D-497C-4C6D-B68E-4CB4B9D004CB}" presName="descendantText" presStyleLbl="alignAccFollowNode1" presStyleIdx="2" presStyleCnt="3" custScaleX="142103" custScaleY="69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6FD277-5F50-4982-8717-ADB0EAF17707}" type="presOf" srcId="{B9C1165D-497C-4C6D-B68E-4CB4B9D004CB}" destId="{605C7508-A579-4451-B2F7-C04DC586168F}" srcOrd="0" destOrd="0" presId="urn:microsoft.com/office/officeart/2005/8/layout/vList5"/>
    <dgm:cxn modelId="{FCC9C1E2-6235-4A62-AF77-05558CC3D84E}" type="presOf" srcId="{BBAC4990-EC22-497F-B65A-12BBB6F836C1}" destId="{3F5C4BC8-4CDA-44BF-8604-02BD75BB1849}" srcOrd="0" destOrd="0" presId="urn:microsoft.com/office/officeart/2005/8/layout/vList5"/>
    <dgm:cxn modelId="{97EE75C1-80AE-4636-8C41-313D2890D8F7}" srcId="{ED67E962-6ABD-486D-96DD-5D04650100D2}" destId="{B9C1165D-497C-4C6D-B68E-4CB4B9D004CB}" srcOrd="2" destOrd="0" parTransId="{3DBCBAD8-F19E-4F0D-8298-3E83688C6BCC}" sibTransId="{7C20967C-68DC-4C26-8823-6A25EBD40790}"/>
    <dgm:cxn modelId="{39DB5A18-27B1-4EF0-AF02-54A169FED69A}" srcId="{BBAC4990-EC22-497F-B65A-12BBB6F836C1}" destId="{789B8DD0-FF8A-457C-BCDC-C6CC4D980A98}" srcOrd="0" destOrd="0" parTransId="{A9D63041-E318-4760-916E-7146C270964D}" sibTransId="{5140A1BA-9937-44C3-AF0A-D11799A79C2B}"/>
    <dgm:cxn modelId="{0813E33D-C70C-4828-A14B-E6E89D9DF008}" type="presOf" srcId="{468DA7D5-2EB5-438F-9619-0BA804348923}" destId="{6980B837-CAD3-4CBF-9857-C2851271073B}" srcOrd="0" destOrd="0" presId="urn:microsoft.com/office/officeart/2005/8/layout/vList5"/>
    <dgm:cxn modelId="{B7349DA2-F1DB-452E-A0C2-58E94DDC0403}" srcId="{ED67E962-6ABD-486D-96DD-5D04650100D2}" destId="{EFB29090-4593-4E7C-BD24-5AE20C5C1133}" srcOrd="0" destOrd="0" parTransId="{55CD747F-3072-4973-AF60-18B11881D843}" sibTransId="{12A77DF0-409E-42E0-88FB-102A13275EAE}"/>
    <dgm:cxn modelId="{DEB7B8B4-58DA-4B77-9616-25A252C525E2}" type="presOf" srcId="{ED67E962-6ABD-486D-96DD-5D04650100D2}" destId="{4EC2738C-C2A7-48A6-A2AC-8448389BDCEF}" srcOrd="0" destOrd="0" presId="urn:microsoft.com/office/officeart/2005/8/layout/vList5"/>
    <dgm:cxn modelId="{853EEE67-18AE-47AB-9F1C-506D5028460F}" srcId="{EFB29090-4593-4E7C-BD24-5AE20C5C1133}" destId="{23B91194-16A1-4C0D-B1E7-578937D6E14D}" srcOrd="0" destOrd="0" parTransId="{D9582F6C-16A6-4BC5-9DD8-0DFE2D922FDB}" sibTransId="{89D28FAC-6324-4A45-9F5B-F91A1BD728BE}"/>
    <dgm:cxn modelId="{598D524A-A2E4-4746-8A02-035A70EEAD0E}" type="presOf" srcId="{789B8DD0-FF8A-457C-BCDC-C6CC4D980A98}" destId="{420C32E3-2824-46DF-9828-7A611460781C}" srcOrd="0" destOrd="0" presId="urn:microsoft.com/office/officeart/2005/8/layout/vList5"/>
    <dgm:cxn modelId="{BEA8E153-3A90-4A41-9C2C-D7D366768FA1}" srcId="{ED67E962-6ABD-486D-96DD-5D04650100D2}" destId="{BBAC4990-EC22-497F-B65A-12BBB6F836C1}" srcOrd="1" destOrd="0" parTransId="{54034254-833B-4B8F-AC5E-8B077B902AB3}" sibTransId="{F7292A5F-D66C-4E3C-AEF4-76B9B67C60E5}"/>
    <dgm:cxn modelId="{C9C8FF95-D2E3-43A0-BBEB-BCB4BDFFD371}" srcId="{B9C1165D-497C-4C6D-B68E-4CB4B9D004CB}" destId="{468DA7D5-2EB5-438F-9619-0BA804348923}" srcOrd="0" destOrd="0" parTransId="{520D13CE-B184-48D7-9992-997AEDCC25CD}" sibTransId="{A40185AD-0620-4208-BBF4-34BEFD01D0A5}"/>
    <dgm:cxn modelId="{1251250F-FF10-4857-9873-52C96C8C0D54}" type="presOf" srcId="{EFB29090-4593-4E7C-BD24-5AE20C5C1133}" destId="{7B3FB9E6-C4AB-472C-A3EA-B991FD05E380}" srcOrd="0" destOrd="0" presId="urn:microsoft.com/office/officeart/2005/8/layout/vList5"/>
    <dgm:cxn modelId="{1AE71D98-FB36-47D4-99CA-AC9DEC5C6A68}" type="presOf" srcId="{23B91194-16A1-4C0D-B1E7-578937D6E14D}" destId="{3F2C541A-E73D-42AC-A3D7-146A78E1653E}" srcOrd="0" destOrd="0" presId="urn:microsoft.com/office/officeart/2005/8/layout/vList5"/>
    <dgm:cxn modelId="{4869A87D-AA71-4198-BCEF-9CB8BA4E8D5B}" type="presParOf" srcId="{4EC2738C-C2A7-48A6-A2AC-8448389BDCEF}" destId="{3B423A7E-7FE1-4FEF-B5B3-4F72D7F6278F}" srcOrd="0" destOrd="0" presId="urn:microsoft.com/office/officeart/2005/8/layout/vList5"/>
    <dgm:cxn modelId="{90C04CAD-171F-4391-A283-ACF34A801EFF}" type="presParOf" srcId="{3B423A7E-7FE1-4FEF-B5B3-4F72D7F6278F}" destId="{7B3FB9E6-C4AB-472C-A3EA-B991FD05E380}" srcOrd="0" destOrd="0" presId="urn:microsoft.com/office/officeart/2005/8/layout/vList5"/>
    <dgm:cxn modelId="{9E561CBA-B0E3-44CD-BB2E-6936B013DAF1}" type="presParOf" srcId="{3B423A7E-7FE1-4FEF-B5B3-4F72D7F6278F}" destId="{3F2C541A-E73D-42AC-A3D7-146A78E1653E}" srcOrd="1" destOrd="0" presId="urn:microsoft.com/office/officeart/2005/8/layout/vList5"/>
    <dgm:cxn modelId="{1C4F13D3-3FAF-4FDC-BDD5-6CAF2529A439}" type="presParOf" srcId="{4EC2738C-C2A7-48A6-A2AC-8448389BDCEF}" destId="{E1DFAD85-C4AB-4419-8C22-A740C0118C19}" srcOrd="1" destOrd="0" presId="urn:microsoft.com/office/officeart/2005/8/layout/vList5"/>
    <dgm:cxn modelId="{B5B734D5-A5A8-419B-A9DE-00C08AEA0667}" type="presParOf" srcId="{4EC2738C-C2A7-48A6-A2AC-8448389BDCEF}" destId="{62922E84-249A-4EFD-A6AD-ED0D925BC5B9}" srcOrd="2" destOrd="0" presId="urn:microsoft.com/office/officeart/2005/8/layout/vList5"/>
    <dgm:cxn modelId="{3CB9D0CF-A44C-48A7-90BD-D53DD0595DC0}" type="presParOf" srcId="{62922E84-249A-4EFD-A6AD-ED0D925BC5B9}" destId="{3F5C4BC8-4CDA-44BF-8604-02BD75BB1849}" srcOrd="0" destOrd="0" presId="urn:microsoft.com/office/officeart/2005/8/layout/vList5"/>
    <dgm:cxn modelId="{564E140A-8970-4E22-B925-971F54A9DD19}" type="presParOf" srcId="{62922E84-249A-4EFD-A6AD-ED0D925BC5B9}" destId="{420C32E3-2824-46DF-9828-7A611460781C}" srcOrd="1" destOrd="0" presId="urn:microsoft.com/office/officeart/2005/8/layout/vList5"/>
    <dgm:cxn modelId="{9E7C1613-4FF2-4C4C-883D-2E79062A9920}" type="presParOf" srcId="{4EC2738C-C2A7-48A6-A2AC-8448389BDCEF}" destId="{89AACE9E-C193-497A-938B-F1B521B2FB65}" srcOrd="3" destOrd="0" presId="urn:microsoft.com/office/officeart/2005/8/layout/vList5"/>
    <dgm:cxn modelId="{ACA9BC9D-B4B6-4544-9C58-678C81604FCB}" type="presParOf" srcId="{4EC2738C-C2A7-48A6-A2AC-8448389BDCEF}" destId="{7DD9682D-7EE5-4892-AFF3-BBF060D2F380}" srcOrd="4" destOrd="0" presId="urn:microsoft.com/office/officeart/2005/8/layout/vList5"/>
    <dgm:cxn modelId="{CC1670F4-54E9-4513-BC00-C77AB8B84FBB}" type="presParOf" srcId="{7DD9682D-7EE5-4892-AFF3-BBF060D2F380}" destId="{605C7508-A579-4451-B2F7-C04DC586168F}" srcOrd="0" destOrd="0" presId="urn:microsoft.com/office/officeart/2005/8/layout/vList5"/>
    <dgm:cxn modelId="{17EDD265-7578-4862-A796-2A67F2A74A07}" type="presParOf" srcId="{7DD9682D-7EE5-4892-AFF3-BBF060D2F380}" destId="{6980B837-CAD3-4CBF-9857-C285127107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C541A-E73D-42AC-A3D7-146A78E1653E}">
      <dsp:nvSpPr>
        <dsp:cNvPr id="0" name=""/>
        <dsp:cNvSpPr/>
      </dsp:nvSpPr>
      <dsp:spPr>
        <a:xfrm rot="5400000">
          <a:off x="3662977" y="-1619506"/>
          <a:ext cx="1052498" cy="45283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Qualifications</a:t>
          </a:r>
        </a:p>
      </dsp:txBody>
      <dsp:txXfrm rot="-5400000">
        <a:off x="1925038" y="169812"/>
        <a:ext cx="4476998" cy="949740"/>
      </dsp:txXfrm>
    </dsp:sp>
    <dsp:sp modelId="{7B3FB9E6-C4AB-472C-A3EA-B991FD05E380}">
      <dsp:nvSpPr>
        <dsp:cNvPr id="0" name=""/>
        <dsp:cNvSpPr/>
      </dsp:nvSpPr>
      <dsp:spPr>
        <a:xfrm>
          <a:off x="633" y="1249"/>
          <a:ext cx="1924404" cy="1286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Human Capital</a:t>
          </a:r>
        </a:p>
      </dsp:txBody>
      <dsp:txXfrm>
        <a:off x="63453" y="64069"/>
        <a:ext cx="1798764" cy="1161225"/>
      </dsp:txXfrm>
    </dsp:sp>
    <dsp:sp modelId="{420C32E3-2824-46DF-9828-7A611460781C}">
      <dsp:nvSpPr>
        <dsp:cNvPr id="0" name=""/>
        <dsp:cNvSpPr/>
      </dsp:nvSpPr>
      <dsp:spPr>
        <a:xfrm rot="5400000">
          <a:off x="3662977" y="-237543"/>
          <a:ext cx="1052498" cy="45283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College </a:t>
          </a:r>
          <a:r>
            <a:rPr lang="en-US" sz="1900" kern="1200" dirty="0" smtClean="0"/>
            <a:t>costs, </a:t>
          </a:r>
          <a:r>
            <a:rPr lang="en-US" sz="1900" kern="1200" dirty="0"/>
            <a:t>including tuition, housing, books, </a:t>
          </a:r>
          <a:r>
            <a:rPr lang="en-US" sz="1900" kern="1200" dirty="0" smtClean="0"/>
            <a:t>etc.</a:t>
          </a:r>
          <a:endParaRPr lang="en-US" sz="1900" kern="1200" dirty="0"/>
        </a:p>
      </dsp:txBody>
      <dsp:txXfrm rot="-5400000">
        <a:off x="1925038" y="1551775"/>
        <a:ext cx="4476998" cy="949740"/>
      </dsp:txXfrm>
    </dsp:sp>
    <dsp:sp modelId="{3F5C4BC8-4CDA-44BF-8604-02BD75BB1849}">
      <dsp:nvSpPr>
        <dsp:cNvPr id="0" name=""/>
        <dsp:cNvSpPr/>
      </dsp:nvSpPr>
      <dsp:spPr>
        <a:xfrm>
          <a:off x="633" y="1383212"/>
          <a:ext cx="1924404" cy="1286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Financial Capital</a:t>
          </a:r>
        </a:p>
      </dsp:txBody>
      <dsp:txXfrm>
        <a:off x="63453" y="1446032"/>
        <a:ext cx="1798764" cy="1161225"/>
      </dsp:txXfrm>
    </dsp:sp>
    <dsp:sp modelId="{6980B837-CAD3-4CBF-9857-C2851271073B}">
      <dsp:nvSpPr>
        <dsp:cNvPr id="0" name=""/>
        <dsp:cNvSpPr/>
      </dsp:nvSpPr>
      <dsp:spPr>
        <a:xfrm rot="5400000">
          <a:off x="3662977" y="1144419"/>
          <a:ext cx="1052498" cy="45283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/>
            <a:t>Norms for college, college information, concrete </a:t>
          </a:r>
          <a:r>
            <a:rPr lang="en-US" sz="1900" kern="1200" dirty="0" smtClean="0"/>
            <a:t>guidance, </a:t>
          </a:r>
          <a:r>
            <a:rPr lang="en-US" sz="1900" kern="1200" dirty="0"/>
            <a:t>and support from families, communities and schools</a:t>
          </a:r>
        </a:p>
      </dsp:txBody>
      <dsp:txXfrm rot="-5400000">
        <a:off x="1925038" y="2933738"/>
        <a:ext cx="4476998" cy="949740"/>
      </dsp:txXfrm>
    </dsp:sp>
    <dsp:sp modelId="{605C7508-A579-4451-B2F7-C04DC586168F}">
      <dsp:nvSpPr>
        <dsp:cNvPr id="0" name=""/>
        <dsp:cNvSpPr/>
      </dsp:nvSpPr>
      <dsp:spPr>
        <a:xfrm>
          <a:off x="0" y="2733165"/>
          <a:ext cx="1924404" cy="12868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Social Capital</a:t>
          </a:r>
        </a:p>
      </dsp:txBody>
      <dsp:txXfrm>
        <a:off x="62820" y="2795985"/>
        <a:ext cx="1798764" cy="1161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BE4050-0CB0-4060-A88F-D2DA1CC2AA14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749F75-7477-4B9E-B57A-BD341829A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Potholes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BE995-ECAA-4256-9916-766C4C23A2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07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85697B-B073-42E0-9836-2AC5E3FADD06}" type="slidenum">
              <a:rPr lang="en-US" smtClean="0">
                <a:latin typeface="AGaramond"/>
                <a:ea typeface="Geneva"/>
                <a:cs typeface="Geneva"/>
              </a:rPr>
              <a:pPr/>
              <a:t>11</a:t>
            </a:fld>
            <a:endParaRPr lang="en-US" smtClean="0">
              <a:latin typeface="AGaramond"/>
              <a:ea typeface="Geneva"/>
              <a:cs typeface="Geneva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ucida Grande"/>
                <a:ea typeface="Geneva"/>
              </a:rPr>
              <a:t>1a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Lucida Grande"/>
                <a:ea typeface="Geneva"/>
              </a:rPr>
              <a:t>Sub-points:</a:t>
            </a:r>
            <a:r>
              <a:rPr lang="en-US" baseline="0" dirty="0" smtClean="0">
                <a:latin typeface="Lucida Grande"/>
                <a:ea typeface="Geneva"/>
              </a:rPr>
              <a:t> selective access kids; Latino kids</a:t>
            </a:r>
            <a:endParaRPr lang="en-US" dirty="0" smtClean="0">
              <a:latin typeface="Lucida Grande"/>
              <a:ea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6471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Roderick, Melissa, Jenny Nagaoka, Vanessa Coca, and Eliza Moeller. 2009. From High School to the Future: Making Hard Work Pay Off. Chicago, IL: Consortium on Chicago School Research.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BE995-ECAA-4256-9916-766C4C23A2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89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BE995-ECAA-4256-9916-766C4C23A2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70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hicagoConsortium_201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52400"/>
            <a:ext cx="9220200" cy="70866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3F0000"/>
              </a:gs>
            </a:gsLst>
            <a:lin ang="5700000" scaled="0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94143" y="4390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 descr="UChicago_CONSORTIUM_RGB_Lateral_Fullname_REVERS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8093569" cy="9906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-152400"/>
            <a:ext cx="9220200" cy="70866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3F0000"/>
              </a:gs>
            </a:gsLst>
            <a:lin ang="5700000" scaled="0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194143" y="4390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UChicago_CONSORTIUM_RGB_Lateral_Fullname_REVERSE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71800"/>
            <a:ext cx="8093569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60371601_21f4b4b15b_oEDITED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071"/>
            <a:ext cx="9144000" cy="183931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632069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0554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00783164_ec97951bf9_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385"/>
            <a:ext cx="9144000" cy="18556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632069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55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60377439_4bef7550e0_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880"/>
            <a:ext cx="9144000" cy="18478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632069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023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60371553_bb9e5f8e36_oEDITED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072"/>
            <a:ext cx="9144000" cy="18305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632069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364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CSR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0248" y="1786759"/>
            <a:ext cx="8412162" cy="3906345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0248" y="439120"/>
            <a:ext cx="8412162" cy="134763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5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A6A-4731-4413-AF7F-4C0CFC48285E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07C8C-8C41-42C0-800B-BCA2ADB87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767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2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563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hicagoConsortium_2015_BLANK-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52400"/>
            <a:ext cx="9220200" cy="7086600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3F0000"/>
              </a:gs>
            </a:gsLst>
            <a:lin ang="5700000" scaled="0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94143" y="4390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1194143" y="439057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6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hicagoConsortium_2015_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  <a:prstGeom prst="rect">
            <a:avLst/>
          </a:prstGeom>
        </p:spPr>
        <p:txBody>
          <a:bodyPr vert="horz"/>
          <a:lstStyle>
            <a:lvl1pPr>
              <a:defRPr sz="4000"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lkbo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273"/>
            <a:ext cx="9144000" cy="15855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842647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43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lkboard_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828"/>
            <a:ext cx="9144000" cy="64798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78828"/>
            <a:ext cx="9144000" cy="647986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0248" y="1225770"/>
            <a:ext cx="6320692" cy="4467334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0247" y="439120"/>
            <a:ext cx="8254511" cy="8894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61195000_fc22ce24bc_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45" y="-183425"/>
            <a:ext cx="2286001" cy="654785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9308" y="439120"/>
            <a:ext cx="6320692" cy="8894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69308" y="1488528"/>
            <a:ext cx="6320692" cy="4467334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46285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61188224_968916c694_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76200"/>
            <a:ext cx="2227385" cy="64476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69308" y="439120"/>
            <a:ext cx="6320692" cy="8894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69308" y="1488528"/>
            <a:ext cx="6320692" cy="4467334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1096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ergirl_des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735"/>
            <a:ext cx="2233259" cy="64440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69308" y="439120"/>
            <a:ext cx="6320692" cy="8894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69308" y="1488528"/>
            <a:ext cx="6320692" cy="4467334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614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61191388_ee624cd059_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385"/>
            <a:ext cx="9144000" cy="1854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632069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913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45936"/>
            <a:ext cx="9180576" cy="53035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53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EI_Units_Firebelly_logotype_hack_update_20151009_CONSORTIUM_lateral_reversed_REVERSED  latera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01384"/>
            <a:ext cx="2133600" cy="22538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6345936"/>
            <a:ext cx="9180576" cy="530352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rgbClr val="530000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EI_Units_Firebelly_logotype_hack_update_20151009_CONSORTIUM_lateral_reversed_REVERSED  lateral.eps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01384"/>
            <a:ext cx="2133600" cy="2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9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5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6" r:id="rId15"/>
    <p:sldLayoutId id="2147483707" r:id="rId16"/>
    <p:sldLayoutId id="2147483708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1"/>
            <a:ext cx="8229599" cy="2713758"/>
          </a:xfrm>
        </p:spPr>
        <p:txBody>
          <a:bodyPr/>
          <a:lstStyle/>
          <a:p>
            <a:r>
              <a:rPr lang="en-US" sz="4400" dirty="0">
                <a:solidFill>
                  <a:srgbClr val="000000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from the UChicago Consortium on School Research on College Access and Success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NCSlogobl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3038402" cy="132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56E79E5-5580-4597-A4B0-8599EE570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96"/>
          <a:stretch/>
        </p:blipFill>
        <p:spPr>
          <a:xfrm>
            <a:off x="602746" y="2514600"/>
            <a:ext cx="7938508" cy="35088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28800"/>
          </a:xfrm>
        </p:spPr>
        <p:txBody>
          <a:bodyPr/>
          <a:lstStyle/>
          <a:p>
            <a:pPr algn="l"/>
            <a:r>
              <a:rPr lang="en-US" dirty="0">
                <a:latin typeface="+mn-lt"/>
              </a:rPr>
              <a:t>Researchers Followed Students Along a Series of College Planning Decision Points</a:t>
            </a:r>
          </a:p>
        </p:txBody>
      </p:sp>
    </p:spTree>
    <p:extLst>
      <p:ext uri="{BB962C8B-B14F-4D97-AF65-F5344CB8AC3E}">
        <p14:creationId xmlns:p14="http://schemas.microsoft.com/office/powerpoint/2010/main" val="40934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457200" y="-76200"/>
            <a:ext cx="8229600" cy="18288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+mn-lt"/>
              </a:rPr>
              <a:t>Only 41 Percent of CPS Graduates Who Aspired to Complete a Four-Year Degree Took These Steps</a:t>
            </a:r>
            <a:endParaRPr lang="en-US" sz="40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34121" y="1984690"/>
            <a:ext cx="5475758" cy="4091083"/>
            <a:chOff x="1834121" y="1984690"/>
            <a:chExt cx="5475758" cy="4091083"/>
          </a:xfrm>
        </p:grpSpPr>
        <p:pic>
          <p:nvPicPr>
            <p:cNvPr id="4403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4121" y="1984690"/>
              <a:ext cx="5475758" cy="409108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1834121" y="5791200"/>
              <a:ext cx="3352800" cy="134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88757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3"/>
          <a:stretch/>
        </p:blipFill>
        <p:spPr bwMode="auto">
          <a:xfrm>
            <a:off x="1143000" y="1981200"/>
            <a:ext cx="6858000" cy="4291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457200" y="-76200"/>
            <a:ext cx="8229600" cy="1905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+mn-lt"/>
              </a:rPr>
              <a:t>Only 61 Percent of Students Qualified to Attend a Somewhat-Selective College Applied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9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C254DA70-E1D5-4EEA-9462-C2E0B4FC497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76200"/>
            <a:ext cx="8229600" cy="1981200"/>
          </a:xfr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dirty="0">
                <a:latin typeface="+mn-lt"/>
              </a:rPr>
              <a:t>Why do so </a:t>
            </a:r>
            <a:r>
              <a:rPr lang="en-US" altLang="en-US" sz="4000" dirty="0" smtClean="0">
                <a:latin typeface="+mn-lt"/>
              </a:rPr>
              <a:t>Many Students Take Themselves </a:t>
            </a:r>
            <a:r>
              <a:rPr lang="en-US" altLang="en-US" sz="4000" dirty="0" smtClean="0">
                <a:latin typeface="+mn-lt"/>
              </a:rPr>
              <a:t>out </a:t>
            </a:r>
            <a:r>
              <a:rPr lang="en-US" altLang="en-US" sz="4000" dirty="0">
                <a:latin typeface="+mn-lt"/>
              </a:rPr>
              <a:t>of the </a:t>
            </a:r>
            <a:r>
              <a:rPr lang="en-US" altLang="en-US" sz="4000" dirty="0" smtClean="0">
                <a:latin typeface="+mn-lt"/>
              </a:rPr>
              <a:t>College Search Process </a:t>
            </a:r>
            <a:r>
              <a:rPr lang="en-US" altLang="en-US" sz="4000" dirty="0">
                <a:latin typeface="+mn-lt"/>
              </a:rPr>
              <a:t>so </a:t>
            </a:r>
            <a:r>
              <a:rPr lang="en-US" altLang="en-US" sz="4000" dirty="0" smtClean="0">
                <a:latin typeface="+mn-lt"/>
              </a:rPr>
              <a:t>Early</a:t>
            </a:r>
            <a:r>
              <a:rPr lang="en-US" altLang="en-US" sz="4000" dirty="0">
                <a:latin typeface="+mn-lt"/>
              </a:rPr>
              <a:t>? </a:t>
            </a:r>
            <a:endParaRPr lang="en-US" altLang="en-US" sz="4000" i="1" dirty="0">
              <a:latin typeface="+mn-lt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C6C83954-F06D-46C2-9A93-CB1F20C53522}"/>
              </a:ext>
            </a:extLst>
          </p:cNvPr>
          <p:cNvSpPr txBox="1">
            <a:spLocks noChangeArrowheads="1"/>
          </p:cNvSpPr>
          <p:nvPr/>
        </p:nvSpPr>
        <p:spPr>
          <a:xfrm>
            <a:off x="509531" y="2209800"/>
            <a:ext cx="8177269" cy="3354636"/>
          </a:xfr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dirty="0"/>
              <a:t>Positive press for college from parents and teachers, but a </a:t>
            </a:r>
            <a:r>
              <a:rPr lang="en-US" altLang="en-US" sz="2200" b="1" dirty="0"/>
              <a:t>lack of structured support and concrete guidance </a:t>
            </a:r>
            <a:r>
              <a:rPr lang="en-US" altLang="en-US" sz="2200" dirty="0"/>
              <a:t>that helps students organize their information and manage the </a:t>
            </a:r>
            <a:r>
              <a:rPr lang="en-US" altLang="en-US" sz="2200" dirty="0" smtClean="0"/>
              <a:t>process</a:t>
            </a:r>
            <a:endParaRPr lang="en-US" altLang="en-US" sz="2200" b="1" dirty="0"/>
          </a:p>
          <a:p>
            <a:pPr marL="457200" indent="-4572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b="1" dirty="0"/>
              <a:t>Sticker shock: </a:t>
            </a:r>
            <a:r>
              <a:rPr lang="en-US" altLang="en-US" sz="2200" dirty="0"/>
              <a:t>Students</a:t>
            </a:r>
            <a:r>
              <a:rPr lang="en-US" altLang="en-US" sz="2200" b="1" dirty="0"/>
              <a:t> </a:t>
            </a:r>
            <a:r>
              <a:rPr lang="en-US" altLang="en-US" sz="2200" dirty="0" smtClean="0"/>
              <a:t>fear college </a:t>
            </a:r>
            <a:r>
              <a:rPr lang="en-US" altLang="en-US" sz="2200" dirty="0"/>
              <a:t>costs and a lack of information on how financial aid can </a:t>
            </a:r>
            <a:r>
              <a:rPr lang="en-US" altLang="en-US" sz="2200" dirty="0" smtClean="0"/>
              <a:t>make </a:t>
            </a:r>
            <a:r>
              <a:rPr lang="en-US" altLang="en-US" sz="2200" dirty="0"/>
              <a:t>college more </a:t>
            </a:r>
            <a:r>
              <a:rPr lang="en-US" altLang="en-US" sz="2200" dirty="0" smtClean="0"/>
              <a:t>affordable </a:t>
            </a:r>
            <a:endParaRPr lang="en-US" altLang="en-US" sz="2200" dirty="0"/>
          </a:p>
          <a:p>
            <a:pPr marL="457200" indent="-4572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b="1" dirty="0"/>
              <a:t>Risk aversion: </a:t>
            </a:r>
            <a:r>
              <a:rPr lang="en-US" altLang="en-US" sz="2200" dirty="0" smtClean="0"/>
              <a:t>Students </a:t>
            </a:r>
            <a:r>
              <a:rPr lang="en-US" altLang="en-US" sz="2200" dirty="0"/>
              <a:t>fear making the wrong college decision and do not feel that they know how to make the right </a:t>
            </a:r>
            <a:r>
              <a:rPr lang="en-US" altLang="en-US" sz="2200" dirty="0" smtClean="0"/>
              <a:t>one</a:t>
            </a:r>
            <a:endParaRPr lang="en-US" altLang="en-US" sz="2200" dirty="0"/>
          </a:p>
          <a:p>
            <a:pPr marL="457200" indent="-4572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200" b="1" dirty="0"/>
              <a:t>Opting out </a:t>
            </a:r>
            <a:r>
              <a:rPr lang="en-US" altLang="en-US" sz="2200" dirty="0"/>
              <a:t>or making decisions that feel safe based on seemingly random, uninvestigated, or even incorrect </a:t>
            </a:r>
            <a:r>
              <a:rPr lang="en-US" altLang="en-US" sz="2200" dirty="0" smtClean="0"/>
              <a:t>information </a:t>
            </a:r>
            <a:r>
              <a:rPr lang="en-US" altLang="en-US" sz="2200" dirty="0"/>
              <a:t>or </a:t>
            </a:r>
            <a:r>
              <a:rPr lang="en-US" altLang="en-US" sz="2200" dirty="0" smtClean="0"/>
              <a:t>advice</a:t>
            </a:r>
            <a:endParaRPr lang="en-US" altLang="en-US" sz="2200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sz="1350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sz="1800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98323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9308" y="439120"/>
            <a:ext cx="6320692" cy="260888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n-lt"/>
              </a:rPr>
              <a:t>#2: </a:t>
            </a:r>
            <a:r>
              <a:rPr lang="en-US" sz="4000" dirty="0">
                <a:latin typeface="+mn-lt"/>
              </a:rPr>
              <a:t>Filing a FAFSA increases the likelihood of four-year college </a:t>
            </a:r>
            <a:r>
              <a:rPr lang="en-US" sz="4000" dirty="0" smtClean="0">
                <a:latin typeface="+mn-lt"/>
              </a:rPr>
              <a:t>enrollment.</a:t>
            </a:r>
            <a:endParaRPr lang="en-US" sz="40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ABF0F37-6D8F-44D8-AF96-1BBD40E1DEF9}"/>
              </a:ext>
            </a:extLst>
          </p:cNvPr>
          <p:cNvSpPr/>
          <p:nvPr/>
        </p:nvSpPr>
        <p:spPr>
          <a:xfrm>
            <a:off x="2286000" y="3276600"/>
            <a:ext cx="660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Applying for financial aid may be the most critical step on the road to college for low-income students and it is also the most </a:t>
            </a:r>
            <a:r>
              <a:rPr lang="en-US" sz="2400" dirty="0" smtClean="0"/>
              <a:t>confusing. 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Not </a:t>
            </a:r>
            <a:r>
              <a:rPr lang="en-US" sz="2400" dirty="0"/>
              <a:t>filing a FAFSA is a significant barrier to college enrollment for CPS students.</a:t>
            </a:r>
          </a:p>
        </p:txBody>
      </p:sp>
    </p:spTree>
    <p:extLst>
      <p:ext uri="{BB962C8B-B14F-4D97-AF65-F5344CB8AC3E}">
        <p14:creationId xmlns:p14="http://schemas.microsoft.com/office/powerpoint/2010/main" val="11365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067AC02-B1EA-408F-95A3-7C4809296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5309" r="504" b="12610"/>
          <a:stretch/>
        </p:blipFill>
        <p:spPr>
          <a:xfrm>
            <a:off x="2398820" y="2590800"/>
            <a:ext cx="4498760" cy="36165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C254DA70-E1D5-4EEA-9462-C2E0B4FC4978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685800"/>
            <a:ext cx="8229600" cy="1841626"/>
          </a:xfr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dirty="0" smtClean="0">
                <a:latin typeface="+mn-lt"/>
              </a:rPr>
              <a:t>Students Accepted into a Four-Year College Were Much More Likely to Enroll if They Completed the FAFSA</a:t>
            </a:r>
            <a:endParaRPr lang="en-US" altLang="en-US" sz="4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28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AA032AF-6711-4C75-8895-3D4C1E858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1451214"/>
            <a:ext cx="8458200" cy="456858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Students who were accepted to a four-year college and </a:t>
            </a:r>
            <a:r>
              <a:rPr lang="en-US" sz="2400" dirty="0" smtClean="0"/>
              <a:t>filed </a:t>
            </a:r>
            <a:r>
              <a:rPr lang="en-US" sz="2400" dirty="0"/>
              <a:t>a FAFSA were over 50 percent more likely to enroll than students who did not complete a FAFSA by the </a:t>
            </a:r>
            <a:r>
              <a:rPr lang="en-US" sz="2400" dirty="0" smtClean="0"/>
              <a:t>spring.</a:t>
            </a: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Only 59 percent of students who enrolled in a two-year college stated that they filed their FAFSA by the </a:t>
            </a:r>
            <a:r>
              <a:rPr lang="en-US" sz="2400" dirty="0" smtClean="0"/>
              <a:t>spring, </a:t>
            </a:r>
            <a:r>
              <a:rPr lang="en-US" sz="2400" dirty="0"/>
              <a:t>compared to the 84 percent who attended a </a:t>
            </a:r>
            <a:r>
              <a:rPr lang="en-US" sz="2400" dirty="0" smtClean="0"/>
              <a:t>four-year college.</a:t>
            </a: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Students who </a:t>
            </a:r>
            <a:r>
              <a:rPr lang="en-US" sz="2400" dirty="0" smtClean="0"/>
              <a:t>made </a:t>
            </a:r>
            <a:r>
              <a:rPr lang="en-US" sz="2400" dirty="0"/>
              <a:t>early decisions to go to two-year colleges without filing a FAFSA </a:t>
            </a:r>
            <a:r>
              <a:rPr lang="en-US" sz="2400" dirty="0" smtClean="0"/>
              <a:t>were </a:t>
            </a:r>
            <a:r>
              <a:rPr lang="en-US" sz="2400" dirty="0"/>
              <a:t>making college decisions without comparing “real” </a:t>
            </a:r>
            <a:r>
              <a:rPr lang="en-US" sz="2400" dirty="0" smtClean="0"/>
              <a:t>options.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4442177-8E96-44BF-A6B5-5F2E1C3E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0"/>
            <a:ext cx="8229600" cy="1439897"/>
          </a:xfrm>
        </p:spPr>
        <p:txBody>
          <a:bodyPr/>
          <a:lstStyle/>
          <a:p>
            <a:pPr algn="l"/>
            <a:r>
              <a:rPr lang="en-US" sz="4000" dirty="0">
                <a:latin typeface="+mn-lt"/>
              </a:rPr>
              <a:t>How does FAFSA affect college choice?</a:t>
            </a:r>
          </a:p>
        </p:txBody>
      </p:sp>
    </p:spTree>
    <p:extLst>
      <p:ext uri="{BB962C8B-B14F-4D97-AF65-F5344CB8AC3E}">
        <p14:creationId xmlns:p14="http://schemas.microsoft.com/office/powerpoint/2010/main" val="417573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9308" y="439120"/>
            <a:ext cx="6320692" cy="146588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#3: College </a:t>
            </a:r>
            <a:r>
              <a:rPr lang="en-US" sz="4000" dirty="0"/>
              <a:t>choice matters a great </a:t>
            </a:r>
            <a:r>
              <a:rPr lang="en-US" sz="4000" dirty="0" smtClean="0"/>
              <a:t>deal.</a:t>
            </a:r>
            <a:endParaRPr lang="en-US" sz="4000" dirty="0">
              <a:latin typeface="+mn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2ADCE6CF-7C33-4F94-8C35-E0C14B6C4210}"/>
              </a:ext>
            </a:extLst>
          </p:cNvPr>
          <p:cNvSpPr txBox="1">
            <a:spLocks noChangeArrowheads="1"/>
          </p:cNvSpPr>
          <p:nvPr/>
        </p:nvSpPr>
        <p:spPr>
          <a:xfrm>
            <a:off x="2362200" y="1828800"/>
            <a:ext cx="6248400" cy="403860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Colleges vary widely in their institutional graduation rates, even among colleges of similar selectivity.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Students often lack the information and support needed to make well-informed college choices.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Many students enroll in colleges that are below the level of selectivity to which their qualifications give them access (</a:t>
            </a:r>
            <a:r>
              <a:rPr lang="en-US" sz="2400" dirty="0" err="1" smtClean="0"/>
              <a:t>undermatching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306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BC9F2-1B18-47A6-8F77-327A9E926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741243"/>
          </a:xfrm>
        </p:spPr>
        <p:txBody>
          <a:bodyPr/>
          <a:lstStyle/>
          <a:p>
            <a:pPr algn="l"/>
            <a:r>
              <a:rPr lang="en-US" sz="4000" dirty="0">
                <a:latin typeface="+mn-lt"/>
              </a:rPr>
              <a:t>Determining Access to College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5A9B0D-C8BA-4D05-9098-E31443F9F6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6906D6E-636F-4EF1-87D2-F24566CC6B4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"/>
          <a:stretch/>
        </p:blipFill>
        <p:spPr bwMode="auto">
          <a:xfrm>
            <a:off x="266701" y="1143000"/>
            <a:ext cx="8610599" cy="48262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995D224B-6E74-4D4B-96A9-D057502DA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732" y="5669189"/>
            <a:ext cx="40005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900" i="1" dirty="0">
                <a:solidFill>
                  <a:schemeClr val="bg1"/>
                </a:solidFill>
              </a:rPr>
              <a:t>From High School to the Future: Potholes on the Road to College (2008)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900" i="1" dirty="0">
                <a:solidFill>
                  <a:schemeClr val="bg1"/>
                </a:solidFill>
              </a:rPr>
              <a:t>Roderick, Nagaoka, Coca, and Moeller</a:t>
            </a:r>
          </a:p>
        </p:txBody>
      </p:sp>
    </p:spTree>
    <p:extLst>
      <p:ext uri="{BB962C8B-B14F-4D97-AF65-F5344CB8AC3E}">
        <p14:creationId xmlns:p14="http://schemas.microsoft.com/office/powerpoint/2010/main" val="1375898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F53552-82C3-4462-9DB8-3096853B9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782782"/>
          </a:xfrm>
        </p:spPr>
        <p:txBody>
          <a:bodyPr/>
          <a:lstStyle/>
          <a:p>
            <a:pPr algn="l"/>
            <a:r>
              <a:rPr lang="en-US" sz="4000" dirty="0">
                <a:latin typeface="+mn-lt"/>
              </a:rPr>
              <a:t>College Match and Fit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518BA8-4D6F-40DA-9130-5E6C4FF55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194964" cy="5181600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1" dirty="0"/>
              <a:t>College Fit: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extent to which an institution meets a student’s social, </a:t>
            </a:r>
            <a:r>
              <a:rPr lang="en-US" sz="2400" dirty="0" smtClean="0"/>
              <a:t>academic, </a:t>
            </a:r>
            <a:r>
              <a:rPr lang="en-US" sz="2400" dirty="0"/>
              <a:t>and financial needs. Considerations of fit may be based on a variety of factors, including location, academic programs and majors, class sizes, </a:t>
            </a:r>
            <a:r>
              <a:rPr lang="en-US" sz="2400" dirty="0" smtClean="0"/>
              <a:t>graduation, employment </a:t>
            </a:r>
            <a:r>
              <a:rPr lang="en-US" sz="2400" dirty="0"/>
              <a:t>rate </a:t>
            </a:r>
            <a:r>
              <a:rPr lang="en-US" sz="2400" dirty="0" smtClean="0"/>
              <a:t>and, </a:t>
            </a:r>
            <a:r>
              <a:rPr lang="en-US" sz="2400" dirty="0"/>
              <a:t>support </a:t>
            </a:r>
            <a:r>
              <a:rPr lang="en-US" sz="2400" dirty="0" smtClean="0"/>
              <a:t>services.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2400" b="1" dirty="0" smtClean="0"/>
              <a:t>College </a:t>
            </a:r>
            <a:r>
              <a:rPr lang="en-US" sz="2400" b="1" dirty="0"/>
              <a:t>Match</a:t>
            </a:r>
            <a:r>
              <a:rPr lang="en-US" sz="2400" dirty="0"/>
              <a:t>: </a:t>
            </a:r>
            <a:r>
              <a:rPr lang="en-US" sz="2400" dirty="0" smtClean="0"/>
              <a:t>Refers </a:t>
            </a:r>
            <a:r>
              <a:rPr lang="en-US" sz="2400" dirty="0"/>
              <a:t>to the relationship between institutional selectivity and students’ academic </a:t>
            </a:r>
            <a:r>
              <a:rPr lang="en-US" sz="2400" dirty="0" smtClean="0"/>
              <a:t>qualifications; usually </a:t>
            </a:r>
            <a:r>
              <a:rPr lang="en-US" sz="2400" dirty="0"/>
              <a:t>assessed by GPA and standardized test scores </a:t>
            </a:r>
            <a:r>
              <a:rPr lang="en-US" sz="2400" dirty="0" smtClean="0"/>
              <a:t>(e.g., </a:t>
            </a:r>
            <a:r>
              <a:rPr lang="en-US" sz="2400" dirty="0"/>
              <a:t>ACT/SAT). Students often use “match” to assess their chances of being admitted to a particular institution and to determine where they will </a:t>
            </a:r>
            <a:r>
              <a:rPr lang="en-US" sz="2400" dirty="0" smtClean="0"/>
              <a:t>apply.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719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426472" cy="599421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Overview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DEB28D2-5776-4A6E-AC15-979B0ABAD663}"/>
              </a:ext>
            </a:extLst>
          </p:cNvPr>
          <p:cNvSpPr txBox="1">
            <a:spLocks/>
          </p:cNvSpPr>
          <p:nvPr/>
        </p:nvSpPr>
        <p:spPr>
          <a:xfrm>
            <a:off x="457200" y="2568065"/>
            <a:ext cx="8197871" cy="2502477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Brief background on the </a:t>
            </a:r>
            <a:r>
              <a:rPr lang="en-US" sz="2400" dirty="0" err="1"/>
              <a:t>UChicago</a:t>
            </a:r>
            <a:r>
              <a:rPr lang="en-US" sz="2400" dirty="0"/>
              <a:t> Consortium, the post-secondary transition research project, and Chicago Public </a:t>
            </a:r>
            <a:r>
              <a:rPr lang="en-US" sz="2400" dirty="0" smtClean="0"/>
              <a:t>Schools (CPS)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Three main findings on critical leverage points to college access and success for underrepresented students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03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96EBE99-6047-40CA-A428-C0E86B439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19"/>
          <a:stretch/>
        </p:blipFill>
        <p:spPr>
          <a:xfrm>
            <a:off x="800100" y="1922562"/>
            <a:ext cx="7543800" cy="43660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0D04FA0E-4A6C-4EE4-BC70-6256EFC6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732" y="5669189"/>
            <a:ext cx="40005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900" i="1" dirty="0">
                <a:solidFill>
                  <a:schemeClr val="bg1"/>
                </a:solidFill>
              </a:rPr>
              <a:t>From High School to the Future: Potholes on the Road to College (2008)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900" i="1" dirty="0">
                <a:solidFill>
                  <a:schemeClr val="bg1"/>
                </a:solidFill>
              </a:rPr>
              <a:t>Roderick, Nagaoka, Coca, and Moeller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7479"/>
          </a:xfrm>
        </p:spPr>
        <p:txBody>
          <a:bodyPr/>
          <a:lstStyle/>
          <a:p>
            <a:pPr algn="l"/>
            <a:r>
              <a:rPr lang="en-US" dirty="0">
                <a:latin typeface="+mn-lt"/>
              </a:rPr>
              <a:t>Academic “</a:t>
            </a:r>
            <a:r>
              <a:rPr lang="en-US" dirty="0" err="1">
                <a:latin typeface="+mn-lt"/>
              </a:rPr>
              <a:t>Undermatch</a:t>
            </a:r>
            <a:r>
              <a:rPr lang="en-US" dirty="0">
                <a:latin typeface="+mn-lt"/>
              </a:rPr>
              <a:t>” is Common Among Students Highly Qualified for College </a:t>
            </a:r>
          </a:p>
        </p:txBody>
      </p:sp>
    </p:spTree>
    <p:extLst>
      <p:ext uri="{BB962C8B-B14F-4D97-AF65-F5344CB8AC3E}">
        <p14:creationId xmlns:p14="http://schemas.microsoft.com/office/powerpoint/2010/main" val="180842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</p:spPr>
        <p:txBody>
          <a:bodyPr/>
          <a:lstStyle/>
          <a:p>
            <a:pPr algn="l"/>
            <a:r>
              <a:rPr lang="en-US" dirty="0">
                <a:latin typeface="+mn-lt"/>
              </a:rPr>
              <a:t>Many </a:t>
            </a:r>
            <a:r>
              <a:rPr lang="en-US" dirty="0" smtClean="0">
                <a:latin typeface="+mn-lt"/>
              </a:rPr>
              <a:t>Academically-Talented </a:t>
            </a:r>
            <a:r>
              <a:rPr lang="en-US" dirty="0">
                <a:latin typeface="+mn-lt"/>
              </a:rPr>
              <a:t>Students Enroll in “</a:t>
            </a:r>
            <a:r>
              <a:rPr lang="en-US" dirty="0" err="1">
                <a:latin typeface="+mn-lt"/>
              </a:rPr>
              <a:t>Undermatch</a:t>
            </a:r>
            <a:r>
              <a:rPr lang="en-US" dirty="0">
                <a:latin typeface="+mn-lt"/>
              </a:rPr>
              <a:t>” Colleges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05"/>
          <a:stretch/>
        </p:blipFill>
        <p:spPr bwMode="auto">
          <a:xfrm>
            <a:off x="2686050" y="1917452"/>
            <a:ext cx="3771900" cy="42797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439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20B95F6-CDC9-4582-83A0-8BE4FEC96B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30"/>
          <a:stretch/>
        </p:blipFill>
        <p:spPr>
          <a:xfrm>
            <a:off x="876300" y="2048986"/>
            <a:ext cx="7391400" cy="41432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 Box 3">
            <a:extLst>
              <a:ext uri="{FF2B5EF4-FFF2-40B4-BE49-F238E27FC236}">
                <a16:creationId xmlns="" xmlns:a16="http://schemas.microsoft.com/office/drawing/2014/main" id="{461B2FAD-D331-44B2-8BC5-B69F24E66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732" y="5669189"/>
            <a:ext cx="40005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900" i="1" dirty="0">
                <a:solidFill>
                  <a:schemeClr val="bg1"/>
                </a:solidFill>
              </a:rPr>
              <a:t>From High School to the Future: Potholes on the Road to College (2008)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900" i="1" dirty="0">
                <a:solidFill>
                  <a:schemeClr val="bg1"/>
                </a:solidFill>
              </a:rPr>
              <a:t>Roderick, Nagaoka, Coca, and Moeller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905000"/>
          </a:xfrm>
        </p:spPr>
        <p:txBody>
          <a:bodyPr/>
          <a:lstStyle/>
          <a:p>
            <a:pPr algn="l"/>
            <a:r>
              <a:rPr lang="en-US" dirty="0">
                <a:latin typeface="+mn-lt"/>
              </a:rPr>
              <a:t>Choosing an </a:t>
            </a:r>
            <a:r>
              <a:rPr lang="en-US" dirty="0" smtClean="0">
                <a:latin typeface="+mn-lt"/>
              </a:rPr>
              <a:t>“</a:t>
            </a:r>
            <a:r>
              <a:rPr lang="en-US" dirty="0" err="1" smtClean="0">
                <a:latin typeface="+mn-lt"/>
              </a:rPr>
              <a:t>Undermatch</a:t>
            </a:r>
            <a:r>
              <a:rPr lang="en-US" dirty="0" smtClean="0">
                <a:latin typeface="+mn-lt"/>
              </a:rPr>
              <a:t>” </a:t>
            </a:r>
            <a:r>
              <a:rPr lang="en-US" dirty="0">
                <a:latin typeface="+mn-lt"/>
              </a:rPr>
              <a:t>College Could Hurt Students’ Chance of Graduating</a:t>
            </a:r>
          </a:p>
        </p:txBody>
      </p:sp>
    </p:spTree>
    <p:extLst>
      <p:ext uri="{BB962C8B-B14F-4D97-AF65-F5344CB8AC3E}">
        <p14:creationId xmlns:p14="http://schemas.microsoft.com/office/powerpoint/2010/main" val="2088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9308" y="439120"/>
            <a:ext cx="6320692" cy="291368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#4: </a:t>
            </a:r>
            <a:r>
              <a:rPr lang="en-US" dirty="0"/>
              <a:t>The college-going culture of a high school can have a significant impact on the college outcomes of its </a:t>
            </a:r>
            <a:r>
              <a:rPr lang="en-US" dirty="0" smtClean="0"/>
              <a:t>graduates.</a:t>
            </a:r>
            <a:endParaRPr lang="en-US" dirty="0">
              <a:latin typeface="+mn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="" xmlns:a16="http://schemas.microsoft.com/office/drawing/2014/main" id="{CD50A424-5318-43C9-8FA4-8D9083691730}"/>
              </a:ext>
            </a:extLst>
          </p:cNvPr>
          <p:cNvSpPr txBox="1">
            <a:spLocks noChangeArrowheads="1"/>
          </p:cNvSpPr>
          <p:nvPr/>
        </p:nvSpPr>
        <p:spPr>
          <a:xfrm>
            <a:off x="2396933" y="3581400"/>
            <a:ext cx="6493067" cy="243840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Barbara Schneider defines college-going climate as the </a:t>
            </a:r>
          </a:p>
          <a:p>
            <a:pPr>
              <a:buFont typeface="Arial"/>
              <a:buNone/>
              <a:defRPr/>
            </a:pPr>
            <a:r>
              <a:rPr lang="en-US" sz="2400" i="1" dirty="0" smtClean="0"/>
              <a:t>		…shared goals among the staff that all students can go to college and it is their personal responsibility to try and make this happen </a:t>
            </a:r>
            <a:r>
              <a:rPr lang="en-US" sz="2400" dirty="0" smtClean="0"/>
              <a:t>(2007)</a:t>
            </a:r>
            <a:r>
              <a:rPr lang="en-US" sz="2400" i="1" dirty="0" smtClean="0"/>
              <a:t>.		</a:t>
            </a:r>
            <a:endParaRPr lang="en-US" sz="2400" dirty="0" smtClean="0"/>
          </a:p>
          <a:p>
            <a:pPr marL="457200" indent="-457200">
              <a:buFontTx/>
              <a:buAutoNum type="arabicPeriod"/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310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CE1771E-8665-4712-8D34-2F30DFCA95E2}"/>
              </a:ext>
            </a:extLst>
          </p:cNvPr>
          <p:cNvSpPr txBox="1">
            <a:spLocks/>
          </p:cNvSpPr>
          <p:nvPr/>
        </p:nvSpPr>
        <p:spPr>
          <a:xfrm>
            <a:off x="457200" y="0"/>
            <a:ext cx="8229600" cy="1828800"/>
          </a:xfr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+mn-lt"/>
              </a:rPr>
              <a:t>College-Going Culture Measure </a:t>
            </a:r>
            <a:r>
              <a:rPr lang="en-US" sz="3600" dirty="0">
                <a:latin typeface="+mn-lt"/>
              </a:rPr>
              <a:t>from </a:t>
            </a:r>
            <a:r>
              <a:rPr lang="en-US" sz="3600" dirty="0" smtClean="0">
                <a:latin typeface="+mn-lt"/>
              </a:rPr>
              <a:t>the </a:t>
            </a:r>
            <a:r>
              <a:rPr lang="en-US" sz="3600" dirty="0" err="1" smtClean="0">
                <a:latin typeface="+mn-lt"/>
              </a:rPr>
              <a:t>UChicago</a:t>
            </a:r>
            <a:r>
              <a:rPr lang="en-US" sz="3600" dirty="0" smtClean="0">
                <a:latin typeface="+mn-lt"/>
              </a:rPr>
              <a:t> Consortium’s Annual Survey </a:t>
            </a:r>
            <a:r>
              <a:rPr lang="en-US" sz="3600" dirty="0">
                <a:latin typeface="+mn-lt"/>
              </a:rPr>
              <a:t>of Chicago </a:t>
            </a:r>
            <a:r>
              <a:rPr lang="en-US" sz="3600" dirty="0" smtClean="0">
                <a:latin typeface="+mn-lt"/>
              </a:rPr>
              <a:t>Teachers</a:t>
            </a:r>
            <a:endParaRPr lang="en-US" sz="360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9445" y="1905000"/>
            <a:ext cx="8620125" cy="3657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/>
              <a:buNone/>
            </a:pPr>
            <a:r>
              <a:rPr lang="en-US" sz="2400" dirty="0" smtClean="0"/>
              <a:t>Do you agree or disagree with the following statements: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Teachers in this school expect most students to go to college.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Teachers help students plan for college outside of class time.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The curriculum at this school is focused on helping students get ready for college.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Teachers feel that it is a part of their job to prepare students to succeed in college.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Many of the students in this school are planning on going to college.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667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54374EF-3A48-4D78-BD95-9AFDDDE03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7"/>
          <a:stretch/>
        </p:blipFill>
        <p:spPr bwMode="auto">
          <a:xfrm>
            <a:off x="2297033" y="2396151"/>
            <a:ext cx="4549935" cy="3930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="" xmlns:a16="http://schemas.microsoft.com/office/drawing/2014/main" id="{C255C0F4-412A-486F-82CA-341D89F7A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732" y="5669189"/>
            <a:ext cx="400050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900" i="1" dirty="0">
                <a:solidFill>
                  <a:schemeClr val="bg1"/>
                </a:solidFill>
              </a:rPr>
              <a:t>From High School to the Future: Potholes on the Road to College (2008)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en-US" sz="900" i="1" dirty="0">
                <a:solidFill>
                  <a:schemeClr val="bg1"/>
                </a:solidFill>
              </a:rPr>
              <a:t>Roderick, Nagaoka, Coca, and Moeller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CE1771E-8665-4712-8D34-2F30DFCA95E2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2057400"/>
          </a:xfrm>
        </p:spPr>
        <p:txBody>
          <a:bodyPr anchor="t"/>
          <a:lstStyle>
            <a:lvl1pPr algn="ctr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latin typeface="+mn-lt"/>
              </a:rPr>
              <a:t>The Most Consistent School Predictor of Taking Steps toward College Enrollment is Strong College Climate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4243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320692" cy="306608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n-lt"/>
              </a:rPr>
              <a:t>#5: </a:t>
            </a:r>
            <a:r>
              <a:rPr lang="en-US" sz="4000" dirty="0">
                <a:latin typeface="+mn-lt"/>
              </a:rPr>
              <a:t>Increasing student’s GPA is the single most important strategy for improving CPS graduates’ likelihood of getting to and through </a:t>
            </a:r>
            <a:r>
              <a:rPr lang="en-US" sz="4000" dirty="0" smtClean="0">
                <a:latin typeface="+mn-lt"/>
              </a:rPr>
              <a:t>college.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D91CAA9-7532-4108-A0C1-DAF3727677A0}"/>
              </a:ext>
            </a:extLst>
          </p:cNvPr>
          <p:cNvSpPr txBox="1">
            <a:spLocks/>
          </p:cNvSpPr>
          <p:nvPr/>
        </p:nvSpPr>
        <p:spPr>
          <a:xfrm>
            <a:off x="1905000" y="3962400"/>
            <a:ext cx="6858000" cy="2362200"/>
          </a:xfr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While ACT/SAT test scores limit the number of college options students have, </a:t>
            </a:r>
            <a:r>
              <a:rPr lang="en-US" sz="2400" dirty="0" err="1" smtClean="0"/>
              <a:t>UChicagoConsortium</a:t>
            </a:r>
            <a:r>
              <a:rPr lang="en-US" sz="2400" dirty="0" smtClean="0"/>
              <a:t> </a:t>
            </a:r>
            <a:r>
              <a:rPr lang="en-US" sz="2400" dirty="0" smtClean="0"/>
              <a:t>research shows that student GPA is a better indicator of students’ future performance, such as college persistence and completion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183A16-8110-4737-A0C4-194F9CD64A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5"/>
          <a:stretch/>
        </p:blipFill>
        <p:spPr bwMode="auto">
          <a:xfrm>
            <a:off x="1180408" y="2438400"/>
            <a:ext cx="6783184" cy="3416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CCE1771E-8665-4712-8D34-2F30DFCA95E2}"/>
              </a:ext>
            </a:extLst>
          </p:cNvPr>
          <p:cNvSpPr txBox="1">
            <a:spLocks/>
          </p:cNvSpPr>
          <p:nvPr/>
        </p:nvSpPr>
        <p:spPr>
          <a:xfrm>
            <a:off x="457200" y="-84137"/>
            <a:ext cx="8229600" cy="2228850"/>
          </a:xfr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+mn-lt"/>
              </a:rPr>
              <a:t>Ultimately, a Higher High School GPA Increases the Odds of Making it </a:t>
            </a:r>
            <a:r>
              <a:rPr lang="en-US" sz="4000" i="1" dirty="0" smtClean="0">
                <a:latin typeface="+mn-lt"/>
              </a:rPr>
              <a:t>Through</a:t>
            </a:r>
            <a:r>
              <a:rPr lang="en-US" sz="4000" dirty="0" smtClean="0">
                <a:latin typeface="+mn-lt"/>
              </a:rPr>
              <a:t> College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372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4" b="6108"/>
          <a:stretch/>
        </p:blipFill>
        <p:spPr bwMode="auto">
          <a:xfrm>
            <a:off x="263757" y="1676400"/>
            <a:ext cx="8616487" cy="4027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CCE1771E-8665-4712-8D34-2F30DFCA95E2}"/>
              </a:ext>
            </a:extLst>
          </p:cNvPr>
          <p:cNvSpPr txBox="1">
            <a:spLocks/>
          </p:cNvSpPr>
          <p:nvPr/>
        </p:nvSpPr>
        <p:spPr>
          <a:xfrm>
            <a:off x="457200" y="220663"/>
            <a:ext cx="8153400" cy="1314450"/>
          </a:xfrm>
        </p:spPr>
        <p:txBody>
          <a:bodyPr anchor="b"/>
          <a:lstStyle>
            <a:lvl1pPr algn="ctr" defTabSz="4572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+mn-lt"/>
              </a:rPr>
              <a:t>GPAs Are the Strongest Predictor of College Graduation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7378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Students who participate in the International Baccalaureate </a:t>
            </a:r>
            <a:r>
              <a:rPr lang="en-US" dirty="0" err="1" smtClean="0"/>
              <a:t>Programme</a:t>
            </a:r>
            <a:r>
              <a:rPr lang="en-US" dirty="0" smtClean="0"/>
              <a:t> are more likely to enroll in a four-year college, enroll in a selective or very selective college, and persist in college.</a:t>
            </a:r>
          </a:p>
          <a:p>
            <a:r>
              <a:rPr lang="en-US" dirty="0" smtClean="0"/>
              <a:t>Taking other advanced coursework in senior year (like </a:t>
            </a:r>
            <a:r>
              <a:rPr lang="en-US" dirty="0" smtClean="0"/>
              <a:t>Advanced </a:t>
            </a:r>
            <a:r>
              <a:rPr lang="en-US" dirty="0"/>
              <a:t>P</a:t>
            </a:r>
            <a:r>
              <a:rPr lang="en-US" dirty="0" smtClean="0"/>
              <a:t>lacement </a:t>
            </a:r>
            <a:r>
              <a:rPr lang="en-US" dirty="0" smtClean="0"/>
              <a:t>or higher-level math courses) can have a positive effect on four-year college enrollment and selective college enrollment for some students.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47639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Advanced Coursework Can Make a Difference</a:t>
            </a:r>
          </a:p>
        </p:txBody>
      </p:sp>
    </p:spTree>
    <p:extLst>
      <p:ext uri="{BB962C8B-B14F-4D97-AF65-F5344CB8AC3E}">
        <p14:creationId xmlns:p14="http://schemas.microsoft.com/office/powerpoint/2010/main" val="409170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32360C-196F-4912-A5F4-A64DF3848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76201"/>
            <a:ext cx="8229601" cy="2021032"/>
          </a:xfrm>
        </p:spPr>
        <p:txBody>
          <a:bodyPr/>
          <a:lstStyle/>
          <a:p>
            <a:pPr algn="l"/>
            <a:r>
              <a:rPr lang="en-US" sz="4000" dirty="0">
                <a:latin typeface="+mn-lt"/>
              </a:rPr>
              <a:t>Background on </a:t>
            </a:r>
            <a:r>
              <a:rPr lang="en-US" sz="4000" dirty="0" smtClean="0">
                <a:latin typeface="+mn-lt"/>
              </a:rPr>
              <a:t>the </a:t>
            </a:r>
            <a:r>
              <a:rPr lang="en-US" sz="4000" dirty="0" err="1" smtClean="0">
                <a:latin typeface="+mn-lt"/>
              </a:rPr>
              <a:t>UChicago</a:t>
            </a:r>
            <a:r>
              <a:rPr lang="en-US" sz="4000" dirty="0" smtClean="0">
                <a:latin typeface="+mn-lt"/>
              </a:rPr>
              <a:t> Consortium’s Multi-Year Research Project 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2B6E6DF-487E-470E-B01A-96C70B177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097232"/>
            <a:ext cx="7772400" cy="4074968"/>
          </a:xfrm>
        </p:spPr>
        <p:txBody>
          <a:bodyPr/>
          <a:lstStyle/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/>
              <a:t>Close collaboration between a team of researchers at the </a:t>
            </a:r>
            <a:r>
              <a:rPr lang="en-US" sz="2000" dirty="0" err="1" smtClean="0"/>
              <a:t>UChicago</a:t>
            </a:r>
            <a:r>
              <a:rPr lang="en-US" sz="2000" dirty="0" smtClean="0"/>
              <a:t> Consortium and the CPS </a:t>
            </a:r>
            <a:r>
              <a:rPr lang="en-US" sz="2000" dirty="0"/>
              <a:t>Office of College and Career </a:t>
            </a:r>
            <a:r>
              <a:rPr lang="en-US" sz="2000" dirty="0" smtClean="0"/>
              <a:t>Success, </a:t>
            </a:r>
            <a:r>
              <a:rPr lang="en-US" sz="2000" dirty="0"/>
              <a:t>beginning in </a:t>
            </a:r>
            <a:r>
              <a:rPr lang="en-US" sz="2000" dirty="0" smtClean="0"/>
              <a:t>2004</a:t>
            </a:r>
            <a:endParaRPr lang="en-US" sz="2000" dirty="0"/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 smtClean="0"/>
              <a:t>Work </a:t>
            </a:r>
            <a:r>
              <a:rPr lang="en-US" sz="2000" dirty="0"/>
              <a:t>on a common set of problems around college access and college </a:t>
            </a:r>
            <a:r>
              <a:rPr lang="en-US" sz="2000" dirty="0" smtClean="0"/>
              <a:t>completion</a:t>
            </a:r>
            <a:endParaRPr lang="en-US" sz="2000" dirty="0"/>
          </a:p>
          <a:p>
            <a:pPr marL="557213" lvl="1" indent="-214313" algn="l">
              <a:buFont typeface="Wingdings" panose="05000000000000000000" pitchFamily="2" charset="2"/>
              <a:buChar char="§"/>
            </a:pPr>
            <a:r>
              <a:rPr lang="en-US" sz="2000" dirty="0"/>
              <a:t>Gap between college aspirations and college completion</a:t>
            </a:r>
          </a:p>
          <a:p>
            <a:pPr marL="257175" indent="-257175" algn="l">
              <a:buFont typeface="Wingdings" panose="05000000000000000000" pitchFamily="2" charset="2"/>
              <a:buChar char="§"/>
            </a:pPr>
            <a:r>
              <a:rPr lang="en-US" sz="2000" dirty="0"/>
              <a:t>Rich data archive on </a:t>
            </a:r>
            <a:r>
              <a:rPr lang="en-US" sz="2000" dirty="0" smtClean="0"/>
              <a:t>CPS, including </a:t>
            </a:r>
            <a:r>
              <a:rPr lang="en-US" sz="2000" dirty="0"/>
              <a:t>student administrative records, course transcripts, test scores, student and teacher surveys, National Student Clearinghouse </a:t>
            </a:r>
            <a:r>
              <a:rPr lang="en-US" sz="2000" dirty="0" smtClean="0"/>
              <a:t>data, </a:t>
            </a:r>
            <a:r>
              <a:rPr lang="en-US" sz="2000" dirty="0"/>
              <a:t>and CPS </a:t>
            </a:r>
            <a:r>
              <a:rPr lang="en-US" sz="2000" dirty="0" smtClean="0"/>
              <a:t>Senior Exit Questionnaire</a:t>
            </a:r>
            <a:endParaRPr lang="en-US" sz="2000" dirty="0"/>
          </a:p>
          <a:p>
            <a:pPr marL="557213" lvl="1" indent="-214313" algn="l">
              <a:buFont typeface="Wingdings" panose="05000000000000000000" pitchFamily="2" charset="2"/>
              <a:buChar char="§"/>
            </a:pPr>
            <a:r>
              <a:rPr lang="en-US" sz="2000" dirty="0"/>
              <a:t>Accompanied by qualitative </a:t>
            </a:r>
            <a:r>
              <a:rPr lang="en-US" sz="2000" dirty="0" smtClean="0"/>
              <a:t>research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317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B90E29-0788-4CDF-A6BB-936E1F680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76200"/>
            <a:ext cx="8229600" cy="1988236"/>
          </a:xfrm>
        </p:spPr>
        <p:txBody>
          <a:bodyPr/>
          <a:lstStyle/>
          <a:p>
            <a:pPr algn="l"/>
            <a:r>
              <a:rPr lang="en-US" altLang="en-US" sz="4000" dirty="0">
                <a:latin typeface="+mn-lt"/>
              </a:rPr>
              <a:t>How do we study the college application and college search process in CPS?</a:t>
            </a:r>
            <a:endParaRPr lang="en-US" sz="4000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C1386FA-3829-4FB8-8781-0E4AEBA08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3" y="2209800"/>
            <a:ext cx="8708834" cy="3955364"/>
          </a:xfrm>
        </p:spPr>
        <p:txBody>
          <a:bodyPr/>
          <a:lstStyle/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b="1" dirty="0"/>
              <a:t>Quantitative: CPS </a:t>
            </a:r>
            <a:r>
              <a:rPr lang="en-US" altLang="en-US" sz="2000" b="1" dirty="0" smtClean="0"/>
              <a:t>Postsecondary </a:t>
            </a:r>
            <a:r>
              <a:rPr lang="en-US" altLang="en-US" sz="2000" b="1" dirty="0"/>
              <a:t>Tracking System (close look at 2005 graduates)</a:t>
            </a:r>
          </a:p>
          <a:p>
            <a:pPr marL="685800" lvl="1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2005 Consortium senior surveys </a:t>
            </a:r>
          </a:p>
          <a:p>
            <a:pPr marL="685800" lvl="1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Senior Exit Questionnaire </a:t>
            </a:r>
          </a:p>
          <a:p>
            <a:pPr marL="685800" lvl="1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NSC data with corrections for schools not participating in NSC</a:t>
            </a:r>
          </a:p>
          <a:p>
            <a:pPr marL="685800" lvl="1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2000" dirty="0"/>
          </a:p>
          <a:p>
            <a:pPr marL="342900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b="1" dirty="0"/>
              <a:t>Qualitative: A longitudinal study of 105 students in three high schools (class of 2006)</a:t>
            </a:r>
          </a:p>
          <a:p>
            <a:pPr marL="685800" lvl="1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Students interviewed </a:t>
            </a:r>
            <a:r>
              <a:rPr lang="en-US" altLang="en-US" sz="2000" dirty="0" smtClean="0"/>
              <a:t>two </a:t>
            </a:r>
            <a:r>
              <a:rPr lang="en-US" altLang="en-US" sz="2000" dirty="0"/>
              <a:t>times junior year, </a:t>
            </a:r>
            <a:r>
              <a:rPr lang="en-US" altLang="en-US" sz="2000" dirty="0" smtClean="0"/>
              <a:t>three </a:t>
            </a:r>
            <a:r>
              <a:rPr lang="en-US" altLang="en-US" sz="2000" dirty="0"/>
              <a:t>times senior year– followed through </a:t>
            </a:r>
            <a:r>
              <a:rPr lang="en-US" altLang="en-US" sz="2000" dirty="0" smtClean="0"/>
              <a:t>two </a:t>
            </a:r>
            <a:r>
              <a:rPr lang="en-US" altLang="en-US" sz="2000" dirty="0"/>
              <a:t>years post high </a:t>
            </a:r>
            <a:r>
              <a:rPr lang="en-US" altLang="en-US" sz="2000" dirty="0" smtClean="0"/>
              <a:t>school</a:t>
            </a:r>
            <a:endParaRPr lang="en-US" altLang="en-US" sz="2000" dirty="0"/>
          </a:p>
          <a:p>
            <a:pPr marL="685800" lvl="1" indent="-342900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/>
              <a:t>All students coded for main patterns of application and </a:t>
            </a:r>
            <a:r>
              <a:rPr lang="en-US" altLang="en-US" sz="2000" dirty="0" smtClean="0"/>
              <a:t>enrollment; </a:t>
            </a:r>
            <a:r>
              <a:rPr lang="en-US" altLang="en-US" sz="2000" dirty="0"/>
              <a:t>Qualitative cases and thematic analysis used in the </a:t>
            </a:r>
            <a:r>
              <a:rPr lang="en-US" altLang="en-US" sz="2000" dirty="0" smtClean="0"/>
              <a:t>report</a:t>
            </a:r>
            <a:endParaRPr lang="en-US" alt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7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2026518"/>
            <a:ext cx="8229600" cy="2240682"/>
          </a:xfrm>
        </p:spPr>
        <p:txBody>
          <a:bodyPr>
            <a:noAutofit/>
          </a:bodyPr>
          <a:lstStyle/>
          <a:p>
            <a:r>
              <a:rPr lang="en-US" sz="4000" dirty="0"/>
              <a:t>Critical Leverage Points on </a:t>
            </a:r>
            <a:r>
              <a:rPr lang="en-US" sz="4000" dirty="0" smtClean="0"/>
              <a:t>the Path </a:t>
            </a:r>
            <a:r>
              <a:rPr lang="en-US" sz="4000" dirty="0"/>
              <a:t>to College: </a:t>
            </a:r>
            <a:r>
              <a:rPr lang="en-US" sz="4000" dirty="0" smtClean="0"/>
              <a:t>What </a:t>
            </a:r>
            <a:r>
              <a:rPr lang="en-US" sz="4000" dirty="0"/>
              <a:t>Does the Research Say?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48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06CDD14-6BB5-4834-8B0D-39042E2EC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956750"/>
            <a:ext cx="8305800" cy="5139250"/>
          </a:xfrm>
        </p:spPr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en-US" sz="2400" dirty="0"/>
              <a:t>Getting to college requires social capital and “college </a:t>
            </a:r>
            <a:r>
              <a:rPr lang="en-US" sz="2400" dirty="0" smtClean="0"/>
              <a:t>knowledge.” </a:t>
            </a:r>
            <a:endParaRPr lang="en-US" sz="24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/>
              <a:t>Filing a FAFSA increases the likelihood of four-year college </a:t>
            </a:r>
            <a:r>
              <a:rPr lang="en-US" sz="2400" dirty="0" smtClean="0"/>
              <a:t>enrollment.</a:t>
            </a:r>
            <a:endParaRPr lang="en-US" sz="24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/>
              <a:t>College choice matters a great </a:t>
            </a:r>
            <a:r>
              <a:rPr lang="en-US" sz="2400" dirty="0" smtClean="0"/>
              <a:t>deal for college completion.</a:t>
            </a:r>
            <a:endParaRPr lang="en-US" sz="24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 smtClean="0"/>
              <a:t>A high school’s college-going culture has </a:t>
            </a:r>
            <a:r>
              <a:rPr lang="en-US" sz="2400" dirty="0"/>
              <a:t>significant </a:t>
            </a:r>
            <a:r>
              <a:rPr lang="en-US" sz="2400" dirty="0" smtClean="0"/>
              <a:t>impact on students’ ability to navigate the </a:t>
            </a:r>
            <a:r>
              <a:rPr lang="en-US" sz="2400" dirty="0" smtClean="0"/>
              <a:t>postsecondary </a:t>
            </a:r>
            <a:r>
              <a:rPr lang="en-US" sz="2400" dirty="0" smtClean="0"/>
              <a:t>pipeline.</a:t>
            </a:r>
            <a:endParaRPr lang="en-US" sz="2400" dirty="0"/>
          </a:p>
          <a:p>
            <a:pPr marL="342900" indent="-342900" algn="l">
              <a:buFont typeface="+mj-lt"/>
              <a:buAutoNum type="arabicPeriod"/>
            </a:pPr>
            <a:r>
              <a:rPr lang="en-US" sz="2400" dirty="0"/>
              <a:t>Increasing student qualifications is the </a:t>
            </a:r>
            <a:r>
              <a:rPr lang="en-US" sz="2400" dirty="0" smtClean="0"/>
              <a:t>single-most </a:t>
            </a:r>
            <a:r>
              <a:rPr lang="en-US" sz="2400" dirty="0"/>
              <a:t>important strategy of getting CPS </a:t>
            </a:r>
            <a:r>
              <a:rPr lang="en-US" sz="2400" dirty="0" smtClean="0"/>
              <a:t>graduates </a:t>
            </a:r>
            <a:r>
              <a:rPr lang="en-US" sz="2400" dirty="0"/>
              <a:t>to and through </a:t>
            </a:r>
            <a:r>
              <a:rPr lang="en-US" sz="2400" dirty="0" smtClean="0"/>
              <a:t>college.</a:t>
            </a:r>
            <a:endParaRPr lang="en-US" sz="2400" dirty="0"/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AF583BF-4559-41C8-9D7E-EC725CCD6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305800" cy="834528"/>
          </a:xfrm>
        </p:spPr>
        <p:txBody>
          <a:bodyPr/>
          <a:lstStyle/>
          <a:p>
            <a:pPr algn="l"/>
            <a:r>
              <a:rPr lang="en-US" sz="4000" dirty="0">
                <a:latin typeface="+mn-lt"/>
              </a:rPr>
              <a:t>Critical Leverage Points </a:t>
            </a:r>
          </a:p>
        </p:txBody>
      </p:sp>
    </p:spTree>
    <p:extLst>
      <p:ext uri="{BB962C8B-B14F-4D97-AF65-F5344CB8AC3E}">
        <p14:creationId xmlns:p14="http://schemas.microsoft.com/office/powerpoint/2010/main" val="335334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90801" y="304800"/>
            <a:ext cx="6248400" cy="2286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#1: </a:t>
            </a:r>
            <a:r>
              <a:rPr lang="en-US" sz="4000" dirty="0">
                <a:latin typeface="+mn-lt"/>
              </a:rPr>
              <a:t>Getting to college requires social capital and “college </a:t>
            </a:r>
            <a:r>
              <a:rPr lang="en-US" sz="4000" dirty="0" smtClean="0">
                <a:latin typeface="+mn-lt"/>
              </a:rPr>
              <a:t>knowledge.” </a:t>
            </a:r>
            <a:endParaRPr lang="en-US" sz="40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6D3A43C-23C7-4DAB-BA40-D432D908F48F}"/>
              </a:ext>
            </a:extLst>
          </p:cNvPr>
          <p:cNvSpPr/>
          <p:nvPr/>
        </p:nvSpPr>
        <p:spPr>
          <a:xfrm>
            <a:off x="2362200" y="2717984"/>
            <a:ext cx="61497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400" dirty="0"/>
              <a:t>Like students in other urban areas, a great majority CPS students are first generation college-going students and need structured support in the college search and application processes.</a:t>
            </a:r>
          </a:p>
        </p:txBody>
      </p:sp>
    </p:spTree>
    <p:extLst>
      <p:ext uri="{BB962C8B-B14F-4D97-AF65-F5344CB8AC3E}">
        <p14:creationId xmlns:p14="http://schemas.microsoft.com/office/powerpoint/2010/main" val="6781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026518"/>
            <a:ext cx="8229601" cy="799228"/>
          </a:xfrm>
        </p:spPr>
        <p:txBody>
          <a:bodyPr/>
          <a:lstStyle/>
          <a:p>
            <a:r>
              <a:rPr lang="en-US" sz="4400" dirty="0">
                <a:latin typeface="+mn-lt"/>
              </a:rPr>
              <a:t>Potholes on the Road to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3CF3DE-7D22-46C1-A3DF-F9CD924CC2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FB84F226-394F-41A4-8D4A-7FD4027AC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70593"/>
              </p:ext>
            </p:extLst>
          </p:nvPr>
        </p:nvGraphicFramePr>
        <p:xfrm>
          <a:off x="1344976" y="2209800"/>
          <a:ext cx="6454049" cy="405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77479"/>
          </a:xfrm>
        </p:spPr>
        <p:txBody>
          <a:bodyPr/>
          <a:lstStyle/>
          <a:p>
            <a:pPr algn="l"/>
            <a:r>
              <a:rPr lang="en-US" dirty="0">
                <a:latin typeface="+mn-lt"/>
              </a:rPr>
              <a:t>While </a:t>
            </a:r>
            <a:r>
              <a:rPr lang="en-US" dirty="0" smtClean="0">
                <a:latin typeface="+mn-lt"/>
              </a:rPr>
              <a:t>Many Kinds </a:t>
            </a:r>
            <a:r>
              <a:rPr lang="en-US" dirty="0">
                <a:latin typeface="+mn-lt"/>
              </a:rPr>
              <a:t>of </a:t>
            </a:r>
            <a:r>
              <a:rPr lang="en-US" dirty="0" smtClean="0">
                <a:latin typeface="+mn-lt"/>
              </a:rPr>
              <a:t>Capital </a:t>
            </a:r>
            <a:r>
              <a:rPr lang="en-US" dirty="0">
                <a:latin typeface="+mn-lt"/>
              </a:rPr>
              <a:t>are </a:t>
            </a:r>
            <a:r>
              <a:rPr lang="en-US" dirty="0" smtClean="0">
                <a:latin typeface="+mn-lt"/>
              </a:rPr>
              <a:t>Important, </a:t>
            </a:r>
            <a:r>
              <a:rPr lang="en-US" i="1" dirty="0">
                <a:latin typeface="+mn-lt"/>
              </a:rPr>
              <a:t>Potholes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Identified </a:t>
            </a:r>
            <a:r>
              <a:rPr lang="en-US" dirty="0">
                <a:latin typeface="+mn-lt"/>
              </a:rPr>
              <a:t>the </a:t>
            </a:r>
            <a:r>
              <a:rPr lang="en-US" dirty="0" smtClean="0">
                <a:latin typeface="+mn-lt"/>
              </a:rPr>
              <a:t>Critical Role </a:t>
            </a:r>
            <a:r>
              <a:rPr lang="en-US" dirty="0">
                <a:latin typeface="+mn-lt"/>
              </a:rPr>
              <a:t>of </a:t>
            </a:r>
            <a:r>
              <a:rPr lang="en-US" i="1" dirty="0" smtClean="0">
                <a:latin typeface="+mn-lt"/>
              </a:rPr>
              <a:t>Social Capital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29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hicagoConsortium_2015_update">
  <a:themeElements>
    <a:clrScheme name="UCHICAGO UEI - 2014-01-24">
      <a:dk1>
        <a:srgbClr val="434343"/>
      </a:dk1>
      <a:lt1>
        <a:sysClr val="window" lastClr="FFFFFF"/>
      </a:lt1>
      <a:dk2>
        <a:srgbClr val="800000"/>
      </a:dk2>
      <a:lt2>
        <a:srgbClr val="D6D6CE"/>
      </a:lt2>
      <a:accent1>
        <a:srgbClr val="8A9045"/>
      </a:accent1>
      <a:accent2>
        <a:srgbClr val="CCA020"/>
      </a:accent2>
      <a:accent3>
        <a:srgbClr val="C16622"/>
      </a:accent3>
      <a:accent4>
        <a:srgbClr val="8F3931"/>
      </a:accent4>
      <a:accent5>
        <a:srgbClr val="155F83"/>
      </a:accent5>
      <a:accent6>
        <a:srgbClr val="725663"/>
      </a:accent6>
      <a:hlink>
        <a:srgbClr val="47B5FF"/>
      </a:hlink>
      <a:folHlink>
        <a:srgbClr val="767676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UChicagoConsortium_2015_update.thmx</Template>
  <TotalTime>2076</TotalTime>
  <Words>1392</Words>
  <Application>Microsoft Office PowerPoint</Application>
  <PresentationFormat>On-screen Show (4:3)</PresentationFormat>
  <Paragraphs>99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UChicagoConsortium_2015_update</vt:lpstr>
      <vt:lpstr>Findings from the UChicago Consortium on School Research on College Access and Success</vt:lpstr>
      <vt:lpstr>Overview</vt:lpstr>
      <vt:lpstr>Background on the UChicago Consortium’s Multi-Year Research Project </vt:lpstr>
      <vt:lpstr>How do we study the college application and college search process in CPS?</vt:lpstr>
      <vt:lpstr>Critical Leverage Points on the Path to College: What Does the Research Say?</vt:lpstr>
      <vt:lpstr>Critical Leverage Points </vt:lpstr>
      <vt:lpstr>#1: Getting to college requires social capital and “college knowledge.” </vt:lpstr>
      <vt:lpstr>Potholes on the Road to College</vt:lpstr>
      <vt:lpstr>While Many Kinds of Capital are Important, Potholes Identified the Critical Role of Social Capital</vt:lpstr>
      <vt:lpstr>Researchers Followed Students Along a Series of College Planning Decision Points</vt:lpstr>
      <vt:lpstr>PowerPoint Presentation</vt:lpstr>
      <vt:lpstr>PowerPoint Presentation</vt:lpstr>
      <vt:lpstr>PowerPoint Presentation</vt:lpstr>
      <vt:lpstr>#2: Filing a FAFSA increases the likelihood of four-year college enrollment.</vt:lpstr>
      <vt:lpstr>PowerPoint Presentation</vt:lpstr>
      <vt:lpstr>How does FAFSA affect college choice?</vt:lpstr>
      <vt:lpstr>#3: College choice matters a great deal.</vt:lpstr>
      <vt:lpstr>Determining Access to College</vt:lpstr>
      <vt:lpstr>College Match and Fit</vt:lpstr>
      <vt:lpstr>Academic “Undermatch” is Common Among Students Highly Qualified for College </vt:lpstr>
      <vt:lpstr>Many Academically-Talented Students Enroll in “Undermatch” Colleges</vt:lpstr>
      <vt:lpstr>Choosing an “Undermatch” College Could Hurt Students’ Chance of Graduating</vt:lpstr>
      <vt:lpstr>#4: The college-going culture of a high school can have a significant impact on the college outcomes of its graduates.</vt:lpstr>
      <vt:lpstr>PowerPoint Presentation</vt:lpstr>
      <vt:lpstr>PowerPoint Presentation</vt:lpstr>
      <vt:lpstr>#5: Increasing student’s GPA is the single most important strategy for improving CPS graduates’ likelihood of getting to and through college.</vt:lpstr>
      <vt:lpstr>PowerPoint Presentation</vt:lpstr>
      <vt:lpstr>PowerPoint Presentation</vt:lpstr>
      <vt:lpstr>Advanced Coursework Can Make a Difference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To&amp;Through Workshop + Consortium25 Anniversary</dc:title>
  <dc:creator>Jessica Puller</dc:creator>
  <cp:lastModifiedBy>Baer, Meghan</cp:lastModifiedBy>
  <cp:revision>86</cp:revision>
  <cp:lastPrinted>2015-11-17T15:58:37Z</cp:lastPrinted>
  <dcterms:created xsi:type="dcterms:W3CDTF">2015-10-19T23:58:33Z</dcterms:created>
  <dcterms:modified xsi:type="dcterms:W3CDTF">2017-09-19T15:46:47Z</dcterms:modified>
</cp:coreProperties>
</file>